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CDF1A-8919-41C4-A17F-FDED2D1AB3B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73495-9768-4338-A295-A670DE01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7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0BC077-7CB0-4D4D-8055-AE472340FB4B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2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2734E-0619-4F1F-8D9F-3956EAF94896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A2EC2-72CA-4F8E-9B88-750861336C4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08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8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73495-9768-4338-A295-A670DE01E7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5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A219-EEC8-43BB-9EA2-6F528BF20BB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F3FB-BEC9-4EB8-84E0-B40448915C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/>
              <a:t>¡¡¡TPRS!!!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00400"/>
            <a:ext cx="91440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err="1">
                <a:solidFill>
                  <a:schemeClr val="tx1"/>
                </a:solidFill>
              </a:rPr>
              <a:t>Por</a:t>
            </a:r>
            <a:r>
              <a:rPr lang="en-US" sz="4400" dirty="0">
                <a:solidFill>
                  <a:schemeClr val="tx1"/>
                </a:solidFill>
              </a:rPr>
              <a:t> favor, </a:t>
            </a:r>
            <a:r>
              <a:rPr lang="en-US" sz="4400" dirty="0" err="1">
                <a:solidFill>
                  <a:schemeClr val="tx1"/>
                </a:solidFill>
              </a:rPr>
              <a:t>saca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una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hoja</a:t>
            </a:r>
            <a:r>
              <a:rPr lang="en-US" sz="4400" dirty="0">
                <a:solidFill>
                  <a:schemeClr val="tx1"/>
                </a:solidFill>
              </a:rPr>
              <a:t> de </a:t>
            </a:r>
            <a:r>
              <a:rPr lang="en-US" sz="4400" dirty="0" err="1">
                <a:solidFill>
                  <a:schemeClr val="tx1"/>
                </a:solidFill>
              </a:rPr>
              <a:t>papel</a:t>
            </a:r>
            <a:r>
              <a:rPr lang="en-US" sz="4400" dirty="0">
                <a:solidFill>
                  <a:schemeClr val="tx1"/>
                </a:solidFill>
              </a:rPr>
              <a:t> y la </a:t>
            </a:r>
            <a:r>
              <a:rPr lang="en-US" sz="4400" dirty="0" err="1">
                <a:solidFill>
                  <a:schemeClr val="tx1"/>
                </a:solidFill>
              </a:rPr>
              <a:t>crucigrama</a:t>
            </a:r>
            <a:r>
              <a:rPr lang="en-US" sz="4400" dirty="0">
                <a:solidFill>
                  <a:schemeClr val="tx1"/>
                </a:solidFill>
              </a:rPr>
              <a:t> (crossword) del </a:t>
            </a:r>
            <a:r>
              <a:rPr lang="en-US" sz="4400" dirty="0" err="1">
                <a:solidFill>
                  <a:schemeClr val="tx1"/>
                </a:solidFill>
              </a:rPr>
              <a:t>viernes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pasado</a:t>
            </a:r>
            <a:r>
              <a:rPr lang="en-US" sz="4400" dirty="0">
                <a:solidFill>
                  <a:schemeClr val="tx1"/>
                </a:solidFill>
              </a:rPr>
              <a:t>…</a:t>
            </a:r>
            <a:r>
              <a:rPr lang="en-US" sz="4400" dirty="0" err="1">
                <a:solidFill>
                  <a:schemeClr val="tx1"/>
                </a:solidFill>
              </a:rPr>
              <a:t>tenemos</a:t>
            </a:r>
            <a:r>
              <a:rPr lang="en-US" sz="4400" dirty="0">
                <a:solidFill>
                  <a:schemeClr val="tx1"/>
                </a:solidFill>
              </a:rPr>
              <a:t> mucho </a:t>
            </a:r>
            <a:r>
              <a:rPr lang="en-US" sz="4400" dirty="0" err="1">
                <a:solidFill>
                  <a:schemeClr val="tx1"/>
                </a:solidFill>
              </a:rPr>
              <a:t>que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hacer</a:t>
            </a:r>
            <a:r>
              <a:rPr lang="en-US" sz="4400" dirty="0">
                <a:solidFill>
                  <a:schemeClr val="tx1"/>
                </a:solidFill>
              </a:rPr>
              <a:t> hoy!</a:t>
            </a:r>
          </a:p>
        </p:txBody>
      </p:sp>
    </p:spTree>
    <p:extLst>
      <p:ext uri="{BB962C8B-B14F-4D97-AF65-F5344CB8AC3E}">
        <p14:creationId xmlns:p14="http://schemas.microsoft.com/office/powerpoint/2010/main" val="41291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382963"/>
          </a:xfrm>
        </p:spPr>
        <p:txBody>
          <a:bodyPr/>
          <a:lstStyle/>
          <a:p>
            <a:pPr eaLnBrk="1" hangingPunct="1"/>
            <a:r>
              <a:rPr lang="en-US" sz="6600"/>
              <a:t>TPRS: </a:t>
            </a:r>
            <a:r>
              <a:rPr lang="en-US" sz="6600" i="1"/>
              <a:t>Total Physical Response Storytelling</a:t>
            </a:r>
            <a:br>
              <a:rPr lang="en-US" sz="6600" i="1"/>
            </a:br>
            <a:endParaRPr lang="en-US" sz="6600" i="1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4286" y="3962400"/>
            <a:ext cx="8305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dirty="0"/>
              <a:t>This is where the speaking &amp; listening skills really come in!!!</a:t>
            </a:r>
          </a:p>
        </p:txBody>
      </p:sp>
    </p:spTree>
    <p:extLst>
      <p:ext uri="{BB962C8B-B14F-4D97-AF65-F5344CB8AC3E}">
        <p14:creationId xmlns:p14="http://schemas.microsoft.com/office/powerpoint/2010/main" val="141712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dirty="0"/>
              <a:t>3 days per week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dirty="0"/>
              <a:t>Participation is a MUST (includes repeating after the teacher, doing the hand gestures, working with your partner, writing when you’re supposed to be writing, etc.)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dirty="0"/>
              <a:t>A pop quiz over the words and gestures is possible ANY day you come in to class</a:t>
            </a:r>
          </a:p>
        </p:txBody>
      </p:sp>
    </p:spTree>
    <p:extLst>
      <p:ext uri="{BB962C8B-B14F-4D97-AF65-F5344CB8AC3E}">
        <p14:creationId xmlns:p14="http://schemas.microsoft.com/office/powerpoint/2010/main" val="261991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TPRS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Había – </a:t>
            </a:r>
            <a:r>
              <a:rPr lang="en-US" dirty="0">
                <a:solidFill>
                  <a:srgbClr val="FF0000"/>
                </a:solidFill>
              </a:rPr>
              <a:t>there was / there were</a:t>
            </a:r>
          </a:p>
          <a:p>
            <a:r>
              <a:rPr lang="en-US" dirty="0" err="1"/>
              <a:t>Gato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cat</a:t>
            </a:r>
          </a:p>
          <a:p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llamaba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whose name was</a:t>
            </a:r>
          </a:p>
          <a:p>
            <a:r>
              <a:rPr lang="en-US" dirty="0"/>
              <a:t>Un </a:t>
            </a:r>
            <a:r>
              <a:rPr lang="en-US" dirty="0" err="1"/>
              <a:t>día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one day</a:t>
            </a:r>
          </a:p>
          <a:p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caminando</a:t>
            </a:r>
            <a:r>
              <a:rPr lang="en-US" dirty="0"/>
              <a:t>  - </a:t>
            </a:r>
            <a:r>
              <a:rPr lang="en-US" dirty="0" err="1">
                <a:solidFill>
                  <a:srgbClr val="FF0000"/>
                </a:solidFill>
              </a:rPr>
              <a:t>He/She</a:t>
            </a:r>
            <a:r>
              <a:rPr lang="en-US" dirty="0">
                <a:solidFill>
                  <a:srgbClr val="FF0000"/>
                </a:solidFill>
              </a:rPr>
              <a:t>/It was walking</a:t>
            </a:r>
          </a:p>
          <a:p>
            <a:r>
              <a:rPr lang="en-US" dirty="0"/>
              <a:t>En la </a:t>
            </a:r>
            <a:r>
              <a:rPr lang="en-US" dirty="0" err="1"/>
              <a:t>calle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in the street</a:t>
            </a:r>
          </a:p>
          <a:p>
            <a:r>
              <a:rPr lang="en-US" dirty="0" err="1"/>
              <a:t>Vio</a:t>
            </a:r>
            <a:r>
              <a:rPr lang="en-US" dirty="0"/>
              <a:t> - </a:t>
            </a:r>
            <a:r>
              <a:rPr lang="en-US" dirty="0" err="1">
                <a:solidFill>
                  <a:srgbClr val="FF0000"/>
                </a:solidFill>
              </a:rPr>
              <a:t>He/She</a:t>
            </a:r>
            <a:r>
              <a:rPr lang="en-US" dirty="0">
                <a:solidFill>
                  <a:srgbClr val="FF0000"/>
                </a:solidFill>
              </a:rPr>
              <a:t>/It saw</a:t>
            </a:r>
          </a:p>
          <a:p>
            <a:r>
              <a:rPr lang="en-US" dirty="0" err="1"/>
              <a:t>Humo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smoke</a:t>
            </a:r>
          </a:p>
          <a:p>
            <a:r>
              <a:rPr lang="en-US" dirty="0"/>
              <a:t>Hospital - </a:t>
            </a:r>
            <a:r>
              <a:rPr lang="en-US" dirty="0">
                <a:solidFill>
                  <a:srgbClr val="FF0000"/>
                </a:solidFill>
              </a:rPr>
              <a:t>hospital</a:t>
            </a:r>
          </a:p>
          <a:p>
            <a:r>
              <a:rPr lang="en-US" dirty="0" err="1"/>
              <a:t>Gritó</a:t>
            </a:r>
            <a:r>
              <a:rPr lang="en-US" dirty="0"/>
              <a:t> - </a:t>
            </a:r>
            <a:r>
              <a:rPr lang="en-US" dirty="0" err="1">
                <a:solidFill>
                  <a:srgbClr val="FF0000"/>
                </a:solidFill>
              </a:rPr>
              <a:t>He/She</a:t>
            </a:r>
            <a:r>
              <a:rPr lang="en-US" dirty="0">
                <a:solidFill>
                  <a:srgbClr val="FF0000"/>
                </a:solidFill>
              </a:rPr>
              <a:t>/It yelled, screamed</a:t>
            </a:r>
          </a:p>
          <a:p>
            <a:r>
              <a:rPr lang="en-US" dirty="0"/>
              <a:t>Socorro – </a:t>
            </a:r>
            <a:r>
              <a:rPr lang="en-US" dirty="0">
                <a:solidFill>
                  <a:srgbClr val="FF0000"/>
                </a:solidFill>
              </a:rPr>
              <a:t>Help!</a:t>
            </a:r>
          </a:p>
          <a:p>
            <a:r>
              <a:rPr lang="en-US" dirty="0" err="1"/>
              <a:t>Corrío</a:t>
            </a:r>
            <a:r>
              <a:rPr lang="en-US" dirty="0"/>
              <a:t>  - </a:t>
            </a:r>
            <a:r>
              <a:rPr lang="en-US" dirty="0" err="1">
                <a:solidFill>
                  <a:srgbClr val="FF0000"/>
                </a:solidFill>
              </a:rPr>
              <a:t>He/She</a:t>
            </a:r>
            <a:r>
              <a:rPr lang="en-US" dirty="0">
                <a:solidFill>
                  <a:srgbClr val="FF0000"/>
                </a:solidFill>
              </a:rPr>
              <a:t>/It ran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5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Había un </a:t>
            </a:r>
            <a:r>
              <a:rPr lang="en-US" dirty="0" err="1"/>
              <a:t>gato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Groucho.  Un </a:t>
            </a:r>
            <a:r>
              <a:rPr lang="en-US" dirty="0" err="1"/>
              <a:t>día</a:t>
            </a:r>
            <a:r>
              <a:rPr lang="en-US" dirty="0"/>
              <a:t>, Groucho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caminando</a:t>
            </a:r>
            <a:r>
              <a:rPr lang="en-US" dirty="0"/>
              <a:t> en la </a:t>
            </a:r>
            <a:r>
              <a:rPr lang="en-US" dirty="0" err="1"/>
              <a:t>calle</a:t>
            </a:r>
            <a:r>
              <a:rPr lang="en-US" dirty="0"/>
              <a:t> y </a:t>
            </a:r>
            <a:r>
              <a:rPr lang="en-US" dirty="0" err="1"/>
              <a:t>vio</a:t>
            </a:r>
            <a:r>
              <a:rPr lang="en-US" dirty="0"/>
              <a:t> </a:t>
            </a:r>
            <a:r>
              <a:rPr lang="en-US" dirty="0" err="1"/>
              <a:t>humo</a:t>
            </a:r>
            <a:r>
              <a:rPr lang="en-US" dirty="0"/>
              <a:t> en el hospital.  </a:t>
            </a:r>
            <a:r>
              <a:rPr lang="en-US" dirty="0" err="1"/>
              <a:t>Gritó</a:t>
            </a:r>
            <a:r>
              <a:rPr lang="en-US" dirty="0"/>
              <a:t> “Socorro” y </a:t>
            </a:r>
            <a:r>
              <a:rPr lang="en-US" dirty="0" err="1"/>
              <a:t>corrió</a:t>
            </a:r>
            <a:r>
              <a:rPr lang="en-US" dirty="0"/>
              <a:t> al hospital.   </a:t>
            </a:r>
          </a:p>
        </p:txBody>
      </p:sp>
    </p:spTree>
    <p:extLst>
      <p:ext uri="{BB962C8B-B14F-4D97-AF65-F5344CB8AC3E}">
        <p14:creationId xmlns:p14="http://schemas.microsoft.com/office/powerpoint/2010/main" val="107544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Preterite</a:t>
            </a:r>
            <a:r>
              <a:rPr lang="en-US" dirty="0"/>
              <a:t> Tense (the past tense)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900" b="1" u="sng" dirty="0" err="1"/>
              <a:t>Ir</a:t>
            </a:r>
            <a:r>
              <a:rPr lang="en-US" sz="3900" b="1" u="sng" dirty="0"/>
              <a:t> / Ser</a:t>
            </a:r>
          </a:p>
          <a:p>
            <a:pPr>
              <a:buNone/>
            </a:pPr>
            <a:r>
              <a:rPr lang="en-US" dirty="0" err="1"/>
              <a:t>Yo</a:t>
            </a: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fui</a:t>
            </a:r>
            <a:r>
              <a:rPr lang="en-US" dirty="0"/>
              <a:t>				</a:t>
            </a:r>
            <a:r>
              <a:rPr lang="en-US" dirty="0" err="1"/>
              <a:t>Nosotros</a:t>
            </a: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fuimos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Tu</a:t>
            </a:r>
            <a:r>
              <a:rPr lang="en-US" dirty="0"/>
              <a:t> 	</a:t>
            </a:r>
            <a:r>
              <a:rPr lang="en-US" dirty="0" err="1">
                <a:solidFill>
                  <a:srgbClr val="FF0000"/>
                </a:solidFill>
              </a:rPr>
              <a:t>fuiste</a:t>
            </a:r>
            <a:r>
              <a:rPr lang="en-US" dirty="0"/>
              <a:t>			</a:t>
            </a:r>
            <a:r>
              <a:rPr lang="en-US" dirty="0" err="1"/>
              <a:t>Vosotros</a:t>
            </a: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fuisteis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El, Ella, </a:t>
            </a:r>
            <a:r>
              <a:rPr lang="en-US" dirty="0" err="1"/>
              <a:t>Ud</a:t>
            </a:r>
            <a:r>
              <a:rPr lang="en-US" dirty="0"/>
              <a:t>.     </a:t>
            </a:r>
            <a:r>
              <a:rPr lang="en-US" dirty="0" err="1">
                <a:solidFill>
                  <a:srgbClr val="FF0000"/>
                </a:solidFill>
              </a:rPr>
              <a:t>fue</a:t>
            </a:r>
            <a:r>
              <a:rPr lang="en-US" dirty="0"/>
              <a:t>		</a:t>
            </a:r>
            <a:r>
              <a:rPr lang="en-US" dirty="0" err="1"/>
              <a:t>Ellos</a:t>
            </a:r>
            <a:r>
              <a:rPr lang="en-US" dirty="0"/>
              <a:t>, </a:t>
            </a:r>
            <a:r>
              <a:rPr lang="en-US" dirty="0" err="1"/>
              <a:t>Ellas</a:t>
            </a:r>
            <a:r>
              <a:rPr lang="en-US" dirty="0"/>
              <a:t>, </a:t>
            </a:r>
            <a:r>
              <a:rPr lang="en-US" dirty="0" err="1"/>
              <a:t>Uds</a:t>
            </a:r>
            <a:r>
              <a:rPr lang="en-US" dirty="0"/>
              <a:t>.	</a:t>
            </a:r>
            <a:r>
              <a:rPr lang="en-US" dirty="0" err="1">
                <a:solidFill>
                  <a:srgbClr val="FF0000"/>
                </a:solidFill>
              </a:rPr>
              <a:t>fueron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*Both verbs share the same conjugation in the past tense.  Both verbs are irregular (just like they are in the present tense)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Guided Practice: p. 103-104</a:t>
            </a:r>
            <a:br>
              <a:rPr lang="en-US" sz="5400" dirty="0"/>
            </a:br>
            <a:r>
              <a:rPr lang="en-US" sz="5400" dirty="0"/>
              <a:t>Core Practice: p. 56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422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10" ma:contentTypeDescription="Create a new document." ma:contentTypeScope="" ma:versionID="ef2702b6231297c2c186ff4f11f83a73">
  <xsd:schema xmlns:xsd="http://www.w3.org/2001/XMLSchema" xmlns:xs="http://www.w3.org/2001/XMLSchema" xmlns:p="http://schemas.microsoft.com/office/2006/metadata/properties" xmlns:ns2="cc80ca20-9ac1-42ad-88ff-12ebc930e8b0" targetNamespace="http://schemas.microsoft.com/office/2006/metadata/properties" ma:root="true" ma:fieldsID="7c6ed12925e205eeb3a5fbde58090c88" ns2:_="">
    <xsd:import namespace="cc80ca20-9ac1-42ad-88ff-12ebc930e8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E5B5C9-B3F3-4B88-9769-D30F54BAE45A}"/>
</file>

<file path=customXml/itemProps2.xml><?xml version="1.0" encoding="utf-8"?>
<ds:datastoreItem xmlns:ds="http://schemas.openxmlformats.org/officeDocument/2006/customXml" ds:itemID="{B203C1A1-626D-487C-8B95-9A47AB42F6B4}"/>
</file>

<file path=customXml/itemProps3.xml><?xml version="1.0" encoding="utf-8"?>
<ds:datastoreItem xmlns:ds="http://schemas.openxmlformats.org/officeDocument/2006/customXml" ds:itemID="{D4823585-620B-4514-8EED-7E13DEAA6788}"/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304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¡¡¡TPRS!!!</vt:lpstr>
      <vt:lpstr>TPRS: Total Physical Response Storytelling </vt:lpstr>
      <vt:lpstr>Grading</vt:lpstr>
      <vt:lpstr>TPRS Day 1</vt:lpstr>
      <vt:lpstr>PowerPoint Presentation</vt:lpstr>
      <vt:lpstr>Preterite Tense (the past tense)</vt:lpstr>
      <vt:lpstr>Guided Practice: p. 103-104 Core Practice: p. 56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¡¡¡TPRS!!!</dc:title>
  <dc:creator>Sarah</dc:creator>
  <cp:lastModifiedBy>Sarah Bowers</cp:lastModifiedBy>
  <cp:revision>2</cp:revision>
  <dcterms:created xsi:type="dcterms:W3CDTF">2012-10-29T21:40:59Z</dcterms:created>
  <dcterms:modified xsi:type="dcterms:W3CDTF">2021-10-21T13:37:43Z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0x0101002CC0784AB1F7A84BB7F92074ECE42242</vt:lpwstr>
  </property>
</Properties>
</file>