
<file path=[Content_Types].xml><?xml version="1.0" encoding="utf-8"?>
<Types xmlns="http://schemas.openxmlformats.org/package/2006/content-types">
  <Default Extension="bin" ContentType="audio/unknown"/>
  <Default Extension="bmp" ContentType="image/bmp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4"/>
  </p:sldMasterIdLst>
  <p:sldIdLst>
    <p:sldId id="268" r:id="rId5"/>
    <p:sldId id="269" r:id="rId6"/>
    <p:sldId id="256" r:id="rId7"/>
    <p:sldId id="277" r:id="rId8"/>
    <p:sldId id="278" r:id="rId9"/>
    <p:sldId id="258" r:id="rId10"/>
    <p:sldId id="259" r:id="rId11"/>
    <p:sldId id="264" r:id="rId12"/>
    <p:sldId id="262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CC0000"/>
    <a:srgbClr val="777777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06" autoAdjust="0"/>
    <p:restoredTop sz="90929"/>
  </p:normalViewPr>
  <p:slideViewPr>
    <p:cSldViewPr>
      <p:cViewPr varScale="1">
        <p:scale>
          <a:sx n="63" d="100"/>
          <a:sy n="63" d="100"/>
        </p:scale>
        <p:origin x="170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0D97E18B-32F4-43B7-B1D3-EB445B7419ED}"/>
    <pc:docChg chg="custSel modSld">
      <pc:chgData name="Sarah Bowers" userId="087f6c21-3676-4c5b-bd1f-21e9447cfcd6" providerId="ADAL" clId="{0D97E18B-32F4-43B7-B1D3-EB445B7419ED}" dt="2023-08-21T23:54:15.103" v="52" actId="20577"/>
      <pc:docMkLst>
        <pc:docMk/>
      </pc:docMkLst>
      <pc:sldChg chg="modSp mod">
        <pc:chgData name="Sarah Bowers" userId="087f6c21-3676-4c5b-bd1f-21e9447cfcd6" providerId="ADAL" clId="{0D97E18B-32F4-43B7-B1D3-EB445B7419ED}" dt="2023-08-21T23:53:34.170" v="35" actId="20577"/>
        <pc:sldMkLst>
          <pc:docMk/>
          <pc:sldMk cId="0" sldId="278"/>
        </pc:sldMkLst>
        <pc:graphicFrameChg chg="mod modGraphic">
          <ac:chgData name="Sarah Bowers" userId="087f6c21-3676-4c5b-bd1f-21e9447cfcd6" providerId="ADAL" clId="{0D97E18B-32F4-43B7-B1D3-EB445B7419ED}" dt="2023-08-21T23:53:34.170" v="35" actId="20577"/>
          <ac:graphicFrameMkLst>
            <pc:docMk/>
            <pc:sldMk cId="0" sldId="278"/>
            <ac:graphicFrameMk id="2" creationId="{6C8A2B2F-D51C-9B0A-FC87-4833E9859BEB}"/>
          </ac:graphicFrameMkLst>
        </pc:graphicFrameChg>
      </pc:sldChg>
      <pc:sldChg chg="modSp mod">
        <pc:chgData name="Sarah Bowers" userId="087f6c21-3676-4c5b-bd1f-21e9447cfcd6" providerId="ADAL" clId="{0D97E18B-32F4-43B7-B1D3-EB445B7419ED}" dt="2023-08-21T23:54:04.611" v="44" actId="20577"/>
        <pc:sldMkLst>
          <pc:docMk/>
          <pc:sldMk cId="0" sldId="280"/>
        </pc:sldMkLst>
        <pc:spChg chg="mod">
          <ac:chgData name="Sarah Bowers" userId="087f6c21-3676-4c5b-bd1f-21e9447cfcd6" providerId="ADAL" clId="{0D97E18B-32F4-43B7-B1D3-EB445B7419ED}" dt="2023-08-21T23:54:04.611" v="44" actId="20577"/>
          <ac:spMkLst>
            <pc:docMk/>
            <pc:sldMk cId="0" sldId="280"/>
            <ac:spMk id="3" creationId="{371CA8D8-A272-D082-612D-121DC0EA8F0C}"/>
          </ac:spMkLst>
        </pc:spChg>
      </pc:sldChg>
      <pc:sldChg chg="modSp mod">
        <pc:chgData name="Sarah Bowers" userId="087f6c21-3676-4c5b-bd1f-21e9447cfcd6" providerId="ADAL" clId="{0D97E18B-32F4-43B7-B1D3-EB445B7419ED}" dt="2023-08-21T23:54:15.103" v="52" actId="20577"/>
        <pc:sldMkLst>
          <pc:docMk/>
          <pc:sldMk cId="0" sldId="281"/>
        </pc:sldMkLst>
        <pc:spChg chg="mod">
          <ac:chgData name="Sarah Bowers" userId="087f6c21-3676-4c5b-bd1f-21e9447cfcd6" providerId="ADAL" clId="{0D97E18B-32F4-43B7-B1D3-EB445B7419ED}" dt="2023-08-21T23:54:15.103" v="52" actId="20577"/>
          <ac:spMkLst>
            <pc:docMk/>
            <pc:sldMk cId="0" sldId="281"/>
            <ac:spMk id="19459" creationId="{2E247B26-A19B-0868-5DA9-1E920D4D7E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73F4B7-9D45-ACA7-060D-5989EEF3620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7CB852-72A2-A91E-2A60-90BADE54EA99}"/>
              </a:ext>
            </a:extLst>
          </p:cNvPr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7E420B0-3151-67C3-7134-BD4B25AD5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1385888"/>
            <a:ext cx="6969125" cy="4086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635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D48E42-408C-4F49-22B9-8AB37BC00733}"/>
              </a:ext>
            </a:extLst>
          </p:cNvPr>
          <p:cNvSpPr/>
          <p:nvPr/>
        </p:nvSpPr>
        <p:spPr>
          <a:xfrm>
            <a:off x="3794125" y="1274763"/>
            <a:ext cx="1555750" cy="639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516A4C61-6BA4-8208-E5D9-E4BD28A35CA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274763"/>
            <a:ext cx="1371600" cy="549275"/>
            <a:chOff x="5318306" y="1386268"/>
            <a:chExt cx="1567331" cy="645295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FB4335D-0B2C-404D-6828-45846717FAE1}"/>
                </a:ext>
              </a:extLst>
            </p:cNvPr>
            <p:cNvCxnSpPr/>
            <p:nvPr/>
          </p:nvCxnSpPr>
          <p:spPr>
            <a:xfrm>
              <a:off x="5318306" y="1386268"/>
              <a:ext cx="0" cy="639699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29790D1-A0D0-7831-0989-43E175303628}"/>
                </a:ext>
              </a:extLst>
            </p:cNvPr>
            <p:cNvCxnSpPr/>
            <p:nvPr/>
          </p:nvCxnSpPr>
          <p:spPr>
            <a:xfrm>
              <a:off x="6885637" y="1386268"/>
              <a:ext cx="0" cy="639699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2DF727D-07E1-767C-3143-418BC9150014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19">
            <a:extLst>
              <a:ext uri="{FF2B5EF4-FFF2-40B4-BE49-F238E27FC236}">
                <a16:creationId xmlns:a16="http://schemas.microsoft.com/office/drawing/2014/main" id="{FD3046D0-EA2F-7F42-8AB4-6023A3A1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32238" y="1333500"/>
            <a:ext cx="1279525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20">
            <a:extLst>
              <a:ext uri="{FF2B5EF4-FFF2-40B4-BE49-F238E27FC236}">
                <a16:creationId xmlns:a16="http://schemas.microsoft.com/office/drawing/2014/main" id="{BCC7FB63-0B81-572B-4089-E22BBA6F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900" y="5211763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6751A353-72E1-6008-2D00-7B1ACE1A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4775" y="5211763"/>
            <a:ext cx="158432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CB72E5-8410-4DCF-9605-5E29A03AA2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61802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3CA3E-B5C3-399E-7492-E42759090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B69BC-D7A4-401A-AD2A-0F366C28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D3BD2-DC84-8F58-59C1-F48B3697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0155-7609-4F62-968B-0D21BAD1B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997071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69A92-07BA-CFB5-6EBA-4D70605B7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F3B44-88AB-81EF-25AE-7C7BCCDD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2BB8E-4AFA-7E0F-2908-00AFDE51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FF59A-2D3B-420E-8C07-5C3665D8A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767343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E1DCAD6-4825-25CB-D499-C8E6020D5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857CFEB-E398-A3BA-09E0-DD6D94647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3E6D027-3B67-90F0-7AF1-8553AED50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8AF82-5606-422C-AEA2-BECE25EB82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486776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7D10A63-99BE-286F-0A7A-B9D43CEA4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36E4C1C-3EA4-CDDB-2FF9-F3DDBEE3A3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0F4EF56-0C9E-E008-45F7-A5F0394AC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EEA4F-BF1C-4A45-9591-6D0F0E4D1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044250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6ECD4-4C98-9BB4-DD16-D2071EF3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E83DE-95BF-97B1-5C4F-EF60A3B5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620FB-CE79-D2C8-1984-76C40BA65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1D94-1D2D-45C2-A720-57657670A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646599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CF4D92-89E8-9A66-BCC9-B32F64D0F5B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15472-A5B9-7CEE-AC87-A8063B50EE11}"/>
              </a:ext>
            </a:extLst>
          </p:cNvPr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BB71BEC-5109-272C-94D2-85B6D71BC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1385888"/>
            <a:ext cx="6969125" cy="4086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635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8F8D26-CB87-58A5-4C00-F90376BCB49B}"/>
              </a:ext>
            </a:extLst>
          </p:cNvPr>
          <p:cNvSpPr/>
          <p:nvPr/>
        </p:nvSpPr>
        <p:spPr>
          <a:xfrm>
            <a:off x="3794125" y="1274763"/>
            <a:ext cx="1555750" cy="639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A4DFD14E-1F41-6652-6955-3A7525AE60E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274763"/>
            <a:ext cx="1371600" cy="549275"/>
            <a:chOff x="5318306" y="1386268"/>
            <a:chExt cx="1567331" cy="645295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4D3A5AF-2A8E-F39F-544E-839C5B472FAD}"/>
                </a:ext>
              </a:extLst>
            </p:cNvPr>
            <p:cNvCxnSpPr/>
            <p:nvPr/>
          </p:nvCxnSpPr>
          <p:spPr>
            <a:xfrm>
              <a:off x="5318306" y="1386268"/>
              <a:ext cx="0" cy="639699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4DDF433-D01A-4F1E-0E8D-36D41BFB5A23}"/>
                </a:ext>
              </a:extLst>
            </p:cNvPr>
            <p:cNvCxnSpPr/>
            <p:nvPr/>
          </p:nvCxnSpPr>
          <p:spPr>
            <a:xfrm>
              <a:off x="6885637" y="1386268"/>
              <a:ext cx="0" cy="639699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E861C35-02A5-AA48-7F97-9C0AC274E57F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C8D9948-63F8-BA00-D65A-E0B37040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32238" y="1333500"/>
            <a:ext cx="1279525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0DB6FC5-02F7-2E98-78C5-782327CA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900" y="5211763"/>
            <a:ext cx="4430713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3E912CD-BAA0-34CC-3238-B8DA438C8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3188" y="5211763"/>
            <a:ext cx="158432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509334-5363-454B-A822-F182E3BCB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178320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D421EF-DA96-BC14-D4A3-85C8A9B63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51DBF1-A7B2-FCF3-8E6B-F953E868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A77734-4479-DE87-6AD6-3DC180A55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3E47-0441-49E8-AC15-5C25FBC44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223017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9A466F1-91F0-F599-685A-5D2FFF17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6CABB5-1AFA-7AAB-0910-5717839B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4FA57E-00F3-ABF3-391F-79195C98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E0167-3832-4F9D-888C-A66C4A1FB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821414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8DE42BC-EC54-EF35-547C-BC34C1B9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5B5B68F-9AD8-9351-E913-B58F4D15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11800B-06A6-332A-6E0D-47CC370C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BAFF-54D0-4114-A6BA-80527E95FB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916556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5226BA0-6122-0B19-2FC2-19321DDF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3AF7469-3F6C-5938-9960-65F4ECCBC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6F1A28-E1F2-F18D-DF30-5A4AE25F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1F33-1870-474B-83B8-4F88B59CFD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365263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6CFED-C594-5EA2-DB64-173A1D25E884}"/>
              </a:ext>
            </a:extLst>
          </p:cNvPr>
          <p:cNvSpPr/>
          <p:nvPr/>
        </p:nvSpPr>
        <p:spPr>
          <a:xfrm>
            <a:off x="307975" y="292100"/>
            <a:ext cx="6162675" cy="6273800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C42AC-A0EE-1EDF-26A6-C2CE525F3E39}"/>
              </a:ext>
            </a:extLst>
          </p:cNvPr>
          <p:cNvSpPr/>
          <p:nvPr/>
        </p:nvSpPr>
        <p:spPr>
          <a:xfrm>
            <a:off x="184150" y="173038"/>
            <a:ext cx="6399213" cy="6511925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813B54-80BA-985A-F510-345D60E6AE91}"/>
              </a:ext>
            </a:extLst>
          </p:cNvPr>
          <p:cNvSpPr/>
          <p:nvPr/>
        </p:nvSpPr>
        <p:spPr>
          <a:xfrm>
            <a:off x="6765925" y="173038"/>
            <a:ext cx="2193925" cy="65119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712B11-4B31-5478-5BF6-F6C8E82EDE08}"/>
              </a:ext>
            </a:extLst>
          </p:cNvPr>
          <p:cNvSpPr/>
          <p:nvPr/>
        </p:nvSpPr>
        <p:spPr>
          <a:xfrm>
            <a:off x="6883400" y="292100"/>
            <a:ext cx="1957388" cy="6273800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E7390AE2-3591-6964-1AB2-424E37C26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0EF55A68-713B-2058-1EEE-278CA442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5075" y="6265863"/>
            <a:ext cx="3951288" cy="274637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C4978A7-6861-EA10-5217-2C1A8833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94625" y="6310313"/>
            <a:ext cx="1098550" cy="274637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FA50FA0-D8A4-4D89-8917-9BD8657F7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138173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F0F45C-913A-6863-3E80-BF4129A75E46}"/>
              </a:ext>
            </a:extLst>
          </p:cNvPr>
          <p:cNvSpPr/>
          <p:nvPr/>
        </p:nvSpPr>
        <p:spPr>
          <a:xfrm>
            <a:off x="6765925" y="173038"/>
            <a:ext cx="2193925" cy="651192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0BA932-77C8-E95B-21DE-CC3DF3B893E1}"/>
              </a:ext>
            </a:extLst>
          </p:cNvPr>
          <p:cNvSpPr/>
          <p:nvPr/>
        </p:nvSpPr>
        <p:spPr>
          <a:xfrm>
            <a:off x="6883400" y="292100"/>
            <a:ext cx="1957388" cy="6273800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583DAF0-F7E7-F728-5690-243FCB94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56BF90C-E434-76D9-5F71-151DCC95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FF8A6E2-5B9B-C049-C0B9-989ACB5C9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97800" y="6308725"/>
            <a:ext cx="1096963" cy="274638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9479657-0B99-4696-A344-76D20B64F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526025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3B8C552-26F1-D61A-AF80-7A64E5533941}"/>
              </a:ext>
            </a:extLst>
          </p:cNvPr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54C7BC0A-FC44-2501-B355-88A8E609A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292100"/>
            <a:ext cx="8559800" cy="6273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635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BCE882CF-2123-F9CD-B02D-B2B512485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642938"/>
            <a:ext cx="7680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3B44802C-8219-998C-8BFF-C55260569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2103438"/>
            <a:ext cx="7680325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15ED9-DE5D-57D3-AED1-C8DD82FDD7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7975" y="62658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44E56-9C6B-846C-3B34-6022C0EDC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97150" y="6265863"/>
            <a:ext cx="394970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3323F-B08B-2497-9A4B-C71382A8D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3825" y="6265863"/>
            <a:ext cx="1096963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D5C6A7D-DFD7-4A75-8555-81E9B8659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1" r:id="rId2"/>
    <p:sldLayoutId id="2147483809" r:id="rId3"/>
    <p:sldLayoutId id="2147483802" r:id="rId4"/>
    <p:sldLayoutId id="2147483803" r:id="rId5"/>
    <p:sldLayoutId id="2147483804" r:id="rId6"/>
    <p:sldLayoutId id="2147483805" r:id="rId7"/>
    <p:sldLayoutId id="2147483810" r:id="rId8"/>
    <p:sldLayoutId id="2147483811" r:id="rId9"/>
    <p:sldLayoutId id="2147483806" r:id="rId10"/>
    <p:sldLayoutId id="2147483807" r:id="rId11"/>
    <p:sldLayoutId id="2147483812" r:id="rId12"/>
    <p:sldLayoutId id="2147483813" r:id="rId13"/>
  </p:sldLayoutIdLst>
  <p:transition spd="slow">
    <p:zoom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lang="en-US" sz="4000" kern="1200" dirty="0">
          <a:solidFill>
            <a:schemeClr val="tx1"/>
          </a:solidFill>
          <a:latin typeface="+mj-lt"/>
          <a:ea typeface="+mn-ea"/>
          <a:cs typeface="+mn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182563" indent="-182563" algn="l" rtl="0" fontAlgn="base">
        <a:spcBef>
          <a:spcPts val="9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ts val="5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ts val="5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5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5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AE37E84-6A3A-75D2-A463-B2C856E130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Subject </a:t>
            </a:r>
            <a:br>
              <a:rPr altLang="en-US" dirty="0"/>
            </a:br>
            <a:r>
              <a:rPr altLang="en-US" dirty="0"/>
              <a:t>Pronouns</a:t>
            </a:r>
          </a:p>
        </p:txBody>
      </p:sp>
      <p:sp>
        <p:nvSpPr>
          <p:cNvPr id="4099" name="Subtitle 1">
            <a:extLst>
              <a:ext uri="{FF2B5EF4-FFF2-40B4-BE49-F238E27FC236}">
                <a16:creationId xmlns:a16="http://schemas.microsoft.com/office/drawing/2014/main" id="{9E5EAE50-EAE0-84EF-F158-0ED4A01D6A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71575" y="4681538"/>
            <a:ext cx="6802438" cy="503237"/>
          </a:xfrm>
        </p:spPr>
        <p:txBody>
          <a:bodyPr rtlCol="0"/>
          <a:lstStyle/>
          <a:p>
            <a:pPr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altLang="en-US"/>
          </a:p>
        </p:txBody>
      </p:sp>
    </p:spTree>
  </p:cSld>
  <p:clrMapOvr>
    <a:masterClrMapping/>
  </p:clrMapOvr>
  <p:transition spd="slow" advTm="2464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FC7FF04-7EE8-754D-5046-6EB7F8C90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>
                <a:cs typeface="Arial" panose="020B0604020202020204" pitchFamily="34" charset="0"/>
              </a:rPr>
              <a:t>¿</a:t>
            </a:r>
            <a:r>
              <a:rPr altLang="en-US"/>
              <a:t>T</a:t>
            </a:r>
            <a:r>
              <a:rPr altLang="en-US">
                <a:cs typeface="Arial" panose="020B0604020202020204" pitchFamily="34" charset="0"/>
              </a:rPr>
              <a:t>ú, </a:t>
            </a:r>
            <a:r>
              <a:rPr altLang="en-US" err="1">
                <a:cs typeface="Arial" panose="020B0604020202020204" pitchFamily="34" charset="0"/>
              </a:rPr>
              <a:t>Usted</a:t>
            </a:r>
            <a:r>
              <a:rPr altLang="en-US">
                <a:cs typeface="Arial" panose="020B0604020202020204" pitchFamily="34" charset="0"/>
              </a:rPr>
              <a:t> (</a:t>
            </a:r>
            <a:r>
              <a:rPr altLang="en-US" err="1">
                <a:cs typeface="Arial" panose="020B0604020202020204" pitchFamily="34" charset="0"/>
              </a:rPr>
              <a:t>Ud</a:t>
            </a:r>
            <a:r>
              <a:rPr altLang="en-US">
                <a:cs typeface="Arial" panose="020B0604020202020204" pitchFamily="34" charset="0"/>
              </a:rPr>
              <a:t>.), o </a:t>
            </a:r>
            <a:r>
              <a:rPr altLang="en-US" err="1">
                <a:cs typeface="Arial" panose="020B0604020202020204" pitchFamily="34" charset="0"/>
              </a:rPr>
              <a:t>Ustedes</a:t>
            </a:r>
            <a:r>
              <a:rPr altLang="en-US">
                <a:cs typeface="Arial" panose="020B0604020202020204" pitchFamily="34" charset="0"/>
              </a:rPr>
              <a:t> (</a:t>
            </a:r>
            <a:r>
              <a:rPr altLang="en-US" err="1">
                <a:cs typeface="Arial" panose="020B0604020202020204" pitchFamily="34" charset="0"/>
              </a:rPr>
              <a:t>Uds</a:t>
            </a:r>
            <a:r>
              <a:rPr altLang="en-US">
                <a:cs typeface="Arial" panose="020B0604020202020204" pitchFamily="34" charset="0"/>
              </a:rPr>
              <a:t>.)?</a:t>
            </a:r>
            <a:endParaRPr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88FE45A-EE95-62DE-1EB6-5A27E5C3B5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5105400" cy="4495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The dentist – Ud.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 Your best friend - Tú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Your sister - Tú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A group of your friends – Uds.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The principal – Ud.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The president – Ud.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Miguel &amp; Luisa – Uds.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Your teacher – Ud.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Your siblings – Uds.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Victoria - Tú</a:t>
            </a:r>
          </a:p>
          <a:p>
            <a:pPr marL="457200" indent="-457200">
              <a:lnSpc>
                <a:spcPct val="90000"/>
              </a:lnSpc>
            </a:pPr>
            <a:endParaRPr lang="en-US" altLang="en-US" sz="2400"/>
          </a:p>
          <a:p>
            <a:pPr marL="457200" indent="-457200"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17412" name="Picture 7" descr="pe02716_">
            <a:extLst>
              <a:ext uri="{FF2B5EF4-FFF2-40B4-BE49-F238E27FC236}">
                <a16:creationId xmlns:a16="http://schemas.microsoft.com/office/drawing/2014/main" id="{0EB89964-D720-74C4-A288-56BED558CAE2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3200400"/>
            <a:ext cx="1817688" cy="1714500"/>
          </a:xfrm>
        </p:spPr>
      </p:pic>
    </p:spTree>
  </p:cSld>
  <p:clrMapOvr>
    <a:masterClrMapping/>
  </p:clrMapOvr>
  <p:transition spd="slow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46FF693-4EF7-3049-A34B-B6F78B3C3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en-US"/>
              <a:t>4 Magical Rules!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CA8D8-A272-D082-612D-121DC0EA8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2103438"/>
            <a:ext cx="7802562" cy="3932237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400" dirty="0"/>
              <a:t>1. If the subject is SINGULAR, use </a:t>
            </a:r>
            <a:r>
              <a:rPr lang="en-US" sz="2400" dirty="0" err="1"/>
              <a:t>Ud</a:t>
            </a:r>
            <a:r>
              <a:rPr lang="en-US" sz="2400" dirty="0"/>
              <a:t>. / </a:t>
            </a:r>
            <a:r>
              <a:rPr lang="en-US" sz="2400" dirty="0" err="1"/>
              <a:t>Él</a:t>
            </a:r>
            <a:r>
              <a:rPr lang="en-US" sz="2400" dirty="0"/>
              <a:t> / Ella  form</a:t>
            </a:r>
          </a:p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sz="2400" dirty="0"/>
          </a:p>
          <a:p>
            <a:pPr lvl="1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000" dirty="0"/>
              <a:t>Ex) </a:t>
            </a:r>
            <a:r>
              <a:rPr lang="en-US" sz="2000" u="sng" dirty="0"/>
              <a:t>La </a:t>
            </a:r>
            <a:r>
              <a:rPr lang="en-US" sz="2000" u="sng" dirty="0" err="1"/>
              <a:t>payasa</a:t>
            </a:r>
            <a:r>
              <a:rPr lang="en-US" sz="2000" u="sng" dirty="0"/>
              <a:t> </a:t>
            </a:r>
            <a:r>
              <a:rPr lang="en-US" sz="2000" dirty="0"/>
              <a:t>es </a:t>
            </a:r>
            <a:r>
              <a:rPr lang="en-US" sz="2000" dirty="0" err="1"/>
              <a:t>cómica</a:t>
            </a:r>
            <a:r>
              <a:rPr lang="en-US" sz="2000" dirty="0"/>
              <a:t>. </a:t>
            </a:r>
          </a:p>
          <a:p>
            <a:pPr lvl="1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sz="2000" dirty="0"/>
          </a:p>
          <a:p>
            <a:pPr lvl="1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sz="2000" dirty="0"/>
              <a:t>Even if I don’t know what “la </a:t>
            </a:r>
            <a:r>
              <a:rPr lang="en-US" sz="2000" dirty="0" err="1"/>
              <a:t>payasa</a:t>
            </a:r>
            <a:r>
              <a:rPr lang="en-US" sz="2000" dirty="0"/>
              <a:t>” means, I can see that it is SINGULAR, and it is FEMININE.  Therefore, I can figure out that “Ella” is the pronoun I would use to replace it. </a:t>
            </a:r>
          </a:p>
          <a:p>
            <a:pPr marL="274320" lvl="1" indent="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469EF81-BE3D-BE32-E955-B0012E859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en-US"/>
              <a:t>4 Magical Rules!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E247B26-A19B-0868-5DA9-1E920D4D7E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1838" y="2103438"/>
            <a:ext cx="7802562" cy="3932237"/>
          </a:xfrm>
        </p:spPr>
        <p:txBody>
          <a:bodyPr/>
          <a:lstStyle/>
          <a:p>
            <a:r>
              <a:rPr lang="en-US" altLang="en-US" sz="2400" dirty="0"/>
              <a:t>2. If the subject is PLURAL, use </a:t>
            </a:r>
            <a:r>
              <a:rPr lang="en-US" altLang="en-US" sz="2400" dirty="0" err="1"/>
              <a:t>Uds</a:t>
            </a:r>
            <a:r>
              <a:rPr lang="en-US" altLang="en-US" sz="2400" dirty="0"/>
              <a:t>. / </a:t>
            </a:r>
            <a:r>
              <a:rPr lang="en-US" altLang="en-US" sz="2400" dirty="0" err="1"/>
              <a:t>Ellos</a:t>
            </a:r>
            <a:r>
              <a:rPr lang="en-US" altLang="en-US" sz="2400" dirty="0"/>
              <a:t> / </a:t>
            </a:r>
            <a:r>
              <a:rPr lang="en-US" altLang="en-US" sz="2400" dirty="0" err="1"/>
              <a:t>Ellas</a:t>
            </a:r>
            <a:r>
              <a:rPr lang="en-US" altLang="en-US" sz="2400" dirty="0"/>
              <a:t> form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pPr lvl="1"/>
            <a:r>
              <a:rPr lang="en-US" altLang="en-US" sz="2000" dirty="0"/>
              <a:t>Ex) </a:t>
            </a:r>
            <a:r>
              <a:rPr lang="en-US" altLang="en-US" sz="2000" u="sng" dirty="0"/>
              <a:t>Las </a:t>
            </a:r>
            <a:r>
              <a:rPr lang="en-US" altLang="en-US" sz="2000" u="sng" dirty="0" err="1"/>
              <a:t>alumnas</a:t>
            </a:r>
            <a:r>
              <a:rPr lang="en-US" altLang="en-US" sz="2000" dirty="0"/>
              <a:t> son </a:t>
            </a:r>
            <a:r>
              <a:rPr lang="en-US" altLang="en-US" sz="2000" dirty="0" err="1"/>
              <a:t>trabajadores</a:t>
            </a:r>
            <a:r>
              <a:rPr lang="en-US" altLang="en-US" sz="2000" dirty="0"/>
              <a:t>. </a:t>
            </a:r>
          </a:p>
          <a:p>
            <a:pPr lvl="1"/>
            <a:r>
              <a:rPr lang="en-US" altLang="en-US" sz="2000" dirty="0"/>
              <a:t>Ex) </a:t>
            </a:r>
            <a:r>
              <a:rPr lang="en-US" altLang="en-US" sz="2000" u="sng" dirty="0" err="1"/>
              <a:t>Ellas</a:t>
            </a:r>
            <a:r>
              <a:rPr lang="en-US" altLang="en-US" sz="2000" dirty="0"/>
              <a:t> son </a:t>
            </a:r>
            <a:r>
              <a:rPr lang="en-US" altLang="en-US" sz="2000" dirty="0" err="1"/>
              <a:t>trabajadores</a:t>
            </a:r>
            <a:endParaRPr lang="en-US" altLang="en-US" sz="2000" dirty="0"/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/>
              <a:t>Even if I don’t know what “las </a:t>
            </a:r>
            <a:r>
              <a:rPr lang="en-US" altLang="en-US" sz="2000" dirty="0" err="1"/>
              <a:t>alumnas</a:t>
            </a:r>
            <a:r>
              <a:rPr lang="en-US" altLang="en-US" sz="2000" dirty="0"/>
              <a:t>” means, I can see that it is PLURAL, and it is FEMININE.  Therefore, I can figure out that “</a:t>
            </a:r>
            <a:r>
              <a:rPr lang="en-US" altLang="en-US" sz="2000" dirty="0" err="1"/>
              <a:t>Ellas</a:t>
            </a:r>
            <a:r>
              <a:rPr lang="en-US" altLang="en-US" sz="2000" dirty="0"/>
              <a:t>” is the pronoun I would use to replace it. 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C527761-14F0-EA9D-6342-AB1AC8DD4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en-US"/>
              <a:t>4 Magical Rules!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DB105AD-004C-7C34-8196-3926A899A0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03438"/>
            <a:ext cx="8229600" cy="3932237"/>
          </a:xfrm>
        </p:spPr>
        <p:txBody>
          <a:bodyPr/>
          <a:lstStyle/>
          <a:p>
            <a:r>
              <a:rPr lang="en-US" altLang="en-US" sz="2400"/>
              <a:t>3. If I have a name followed by “y yo,” use Nosotros form.</a:t>
            </a:r>
          </a:p>
          <a:p>
            <a:endParaRPr lang="en-US" altLang="en-US" sz="2400"/>
          </a:p>
          <a:p>
            <a:pPr lvl="1"/>
            <a:r>
              <a:rPr lang="en-US" altLang="en-US" sz="2000"/>
              <a:t>Ex) </a:t>
            </a:r>
            <a:r>
              <a:rPr lang="en-US" altLang="en-US" sz="2000" u="sng"/>
              <a:t>Miguel y yo</a:t>
            </a:r>
            <a:r>
              <a:rPr lang="en-US" altLang="en-US" sz="2000"/>
              <a:t> somos inteligentes</a:t>
            </a:r>
          </a:p>
          <a:p>
            <a:pPr lvl="1"/>
            <a:endParaRPr lang="en-US" altLang="en-US" sz="2000"/>
          </a:p>
          <a:p>
            <a:pPr lvl="1"/>
            <a:r>
              <a:rPr lang="en-US" altLang="en-US" sz="2000"/>
              <a:t>Ex) </a:t>
            </a:r>
            <a:r>
              <a:rPr lang="en-US" altLang="en-US" sz="2000" u="sng"/>
              <a:t>Miguel &amp; I </a:t>
            </a:r>
            <a:r>
              <a:rPr lang="en-US" altLang="en-US" sz="2000"/>
              <a:t>are smart = </a:t>
            </a:r>
            <a:r>
              <a:rPr lang="en-US" altLang="en-US" sz="2000" u="sng"/>
              <a:t>We</a:t>
            </a:r>
            <a:r>
              <a:rPr lang="en-US" altLang="en-US" sz="2000"/>
              <a:t> are smart</a:t>
            </a:r>
          </a:p>
        </p:txBody>
      </p:sp>
    </p:spTree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7C0663C-B9FB-1B7B-7B49-3FC97840D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en-US"/>
              <a:t>4 Magical Rules!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9E1E2DC-6790-8A6E-3586-03FCBD53EA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1838" y="2103438"/>
            <a:ext cx="7802562" cy="3932237"/>
          </a:xfrm>
        </p:spPr>
        <p:txBody>
          <a:bodyPr/>
          <a:lstStyle/>
          <a:p>
            <a:r>
              <a:rPr lang="en-US" altLang="en-US" sz="2400"/>
              <a:t>4. If I have a name followed by “y tú,” use Vosotros OR Uds. form.</a:t>
            </a:r>
          </a:p>
          <a:p>
            <a:endParaRPr lang="en-US" altLang="en-US" sz="2400"/>
          </a:p>
          <a:p>
            <a:pPr lvl="1"/>
            <a:r>
              <a:rPr lang="en-US" altLang="en-US" sz="2000"/>
              <a:t>Ex) </a:t>
            </a:r>
            <a:r>
              <a:rPr lang="en-US" altLang="en-US" sz="2000" u="sng"/>
              <a:t>Nico y tú</a:t>
            </a:r>
            <a:r>
              <a:rPr lang="en-US" altLang="en-US" sz="2000"/>
              <a:t> sois altos. </a:t>
            </a:r>
            <a:r>
              <a:rPr lang="en-US" altLang="en-US" sz="2000">
                <a:sym typeface="Wingdings" panose="05000000000000000000" pitchFamily="2" charset="2"/>
              </a:rPr>
              <a:t> </a:t>
            </a:r>
            <a:r>
              <a:rPr lang="en-US" altLang="en-US" sz="2000" u="sng">
                <a:sym typeface="Wingdings" panose="05000000000000000000" pitchFamily="2" charset="2"/>
              </a:rPr>
              <a:t>Vosotros</a:t>
            </a:r>
            <a:r>
              <a:rPr lang="en-US" altLang="en-US" sz="2000">
                <a:sym typeface="Wingdings" panose="05000000000000000000" pitchFamily="2" charset="2"/>
              </a:rPr>
              <a:t> sois altos.</a:t>
            </a:r>
          </a:p>
          <a:p>
            <a:pPr lvl="1"/>
            <a:endParaRPr lang="en-US" altLang="en-US" sz="2000"/>
          </a:p>
          <a:p>
            <a:pPr lvl="1"/>
            <a:r>
              <a:rPr lang="en-US" altLang="en-US" sz="2000"/>
              <a:t>Ex) </a:t>
            </a:r>
            <a:r>
              <a:rPr lang="en-US" altLang="en-US" sz="2000" u="sng"/>
              <a:t>Nico y tú</a:t>
            </a:r>
            <a:r>
              <a:rPr lang="en-US" altLang="en-US" sz="2000"/>
              <a:t> son altos. </a:t>
            </a:r>
            <a:r>
              <a:rPr lang="en-US" altLang="en-US" sz="2000">
                <a:sym typeface="Wingdings" panose="05000000000000000000" pitchFamily="2" charset="2"/>
              </a:rPr>
              <a:t> </a:t>
            </a:r>
            <a:r>
              <a:rPr lang="en-US" altLang="en-US" sz="2000" u="sng">
                <a:sym typeface="Wingdings" panose="05000000000000000000" pitchFamily="2" charset="2"/>
              </a:rPr>
              <a:t>Uds</a:t>
            </a:r>
            <a:r>
              <a:rPr lang="en-US" altLang="en-US" sz="2000">
                <a:sym typeface="Wingdings" panose="05000000000000000000" pitchFamily="2" charset="2"/>
              </a:rPr>
              <a:t>. son altos.</a:t>
            </a:r>
            <a:endParaRPr lang="en-US" altLang="en-US" sz="2000"/>
          </a:p>
          <a:p>
            <a:pPr lvl="1"/>
            <a:endParaRPr lang="en-US" altLang="en-US" sz="2000"/>
          </a:p>
          <a:p>
            <a:pPr lvl="1"/>
            <a:r>
              <a:rPr lang="en-US" altLang="en-US" sz="2000"/>
              <a:t>Nico &amp; you are tall = “Y’all are tall” or “You all are tall”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189DE0A-91C5-1B5E-2C26-07AEE943F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en-US"/>
              <a:t>Parts of a Sentence:</a:t>
            </a:r>
            <a:br>
              <a:rPr altLang="en-US"/>
            </a:br>
            <a:endParaRPr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9ACACCB-4BDC-E3E1-5984-0F8F830CD1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458200" cy="4648200"/>
          </a:xfrm>
        </p:spPr>
        <p:txBody>
          <a:bodyPr/>
          <a:lstStyle/>
          <a:p>
            <a:r>
              <a:rPr lang="en-US" altLang="en-US" sz="2000"/>
              <a:t>Every sentence has a subject and a verb.</a:t>
            </a:r>
          </a:p>
          <a:p>
            <a:endParaRPr lang="en-US" altLang="en-US" sz="2000"/>
          </a:p>
          <a:p>
            <a:r>
              <a:rPr lang="en-US" altLang="en-US" sz="2400" b="1"/>
              <a:t>The subject…</a:t>
            </a:r>
          </a:p>
          <a:p>
            <a:pPr lvl="1"/>
            <a:r>
              <a:rPr lang="en-US" altLang="en-US" sz="1800"/>
              <a:t>tells us who the sentence is about.</a:t>
            </a:r>
          </a:p>
          <a:p>
            <a:pPr lvl="1"/>
            <a:r>
              <a:rPr lang="en-US" altLang="en-US" sz="1800"/>
              <a:t>tells us who or what is doing the action. </a:t>
            </a:r>
          </a:p>
          <a:p>
            <a:pPr lvl="1"/>
            <a:endParaRPr lang="en-US" altLang="en-US" sz="1800"/>
          </a:p>
          <a:p>
            <a:pPr lvl="1"/>
            <a:r>
              <a:rPr lang="en-US" altLang="en-US" sz="1800"/>
              <a:t>Ex) </a:t>
            </a:r>
            <a:r>
              <a:rPr lang="en-US" altLang="en-US" sz="1800" u="sng"/>
              <a:t>Marcos</a:t>
            </a:r>
            <a:r>
              <a:rPr lang="en-US" altLang="en-US" sz="1800"/>
              <a:t> plays tennis.</a:t>
            </a:r>
          </a:p>
          <a:p>
            <a:pPr lvl="1"/>
            <a:r>
              <a:rPr lang="en-US" altLang="en-US" sz="1800"/>
              <a:t>Ex) </a:t>
            </a:r>
            <a:r>
              <a:rPr lang="en-US" altLang="en-US" sz="1800" u="sng"/>
              <a:t>Jorge and Luis </a:t>
            </a:r>
            <a:r>
              <a:rPr lang="en-US" altLang="en-US" sz="1800"/>
              <a:t>study Spanish.</a:t>
            </a:r>
          </a:p>
          <a:p>
            <a:endParaRPr lang="en-US" altLang="en-US" sz="2000"/>
          </a:p>
          <a:p>
            <a:endParaRPr lang="en-US" altLang="en-US" sz="2000"/>
          </a:p>
          <a:p>
            <a:r>
              <a:rPr lang="en-US" altLang="en-US" sz="2400" b="1"/>
              <a:t>The verb…</a:t>
            </a:r>
          </a:p>
          <a:p>
            <a:pPr lvl="1"/>
            <a:r>
              <a:rPr lang="en-US" altLang="en-US" sz="1800"/>
              <a:t> tells us what action is taking place in the sentence.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656DAE6-600F-9039-9D99-BA4801EF0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1838" y="642938"/>
            <a:ext cx="7680325" cy="804862"/>
          </a:xfrm>
        </p:spPr>
        <p:txBody>
          <a:bodyPr/>
          <a:lstStyle/>
          <a:p>
            <a:r>
              <a:rPr altLang="en-US"/>
              <a:t>Subject Pronouns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DF49090-EC02-D429-C765-A7B6694D8F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4587875"/>
          </a:xfrm>
        </p:spPr>
        <p:txBody>
          <a:bodyPr/>
          <a:lstStyle/>
          <a:p>
            <a:r>
              <a:rPr lang="en-US" altLang="en-US" sz="2000"/>
              <a:t>Subject pronouns are used replace peoples’ names as the subject of a sentence.  </a:t>
            </a:r>
          </a:p>
          <a:p>
            <a:endParaRPr lang="en-US" altLang="en-US" sz="2000"/>
          </a:p>
          <a:p>
            <a:r>
              <a:rPr lang="en-US" altLang="en-US" sz="2000" u="sng"/>
              <a:t>Victoria</a:t>
            </a:r>
            <a:r>
              <a:rPr lang="en-US" altLang="en-US" sz="2000"/>
              <a:t> is pretty. </a:t>
            </a:r>
            <a:r>
              <a:rPr lang="en-US" altLang="en-US" sz="2000">
                <a:sym typeface="Wingdings" panose="05000000000000000000" pitchFamily="2" charset="2"/>
              </a:rPr>
              <a:t>  </a:t>
            </a:r>
            <a:r>
              <a:rPr lang="en-US" altLang="en-US" sz="2000" u="sng">
                <a:sym typeface="Wingdings" panose="05000000000000000000" pitchFamily="2" charset="2"/>
              </a:rPr>
              <a:t>She</a:t>
            </a:r>
            <a:r>
              <a:rPr lang="en-US" altLang="en-US" sz="2000">
                <a:sym typeface="Wingdings" panose="05000000000000000000" pitchFamily="2" charset="2"/>
              </a:rPr>
              <a:t> is pretty.</a:t>
            </a:r>
          </a:p>
          <a:p>
            <a:endParaRPr lang="en-US" altLang="en-US" sz="2000">
              <a:sym typeface="Wingdings" panose="05000000000000000000" pitchFamily="2" charset="2"/>
            </a:endParaRPr>
          </a:p>
          <a:p>
            <a:r>
              <a:rPr lang="en-US" altLang="en-US" sz="2000" u="sng">
                <a:sym typeface="Wingdings" panose="05000000000000000000" pitchFamily="2" charset="2"/>
              </a:rPr>
              <a:t>Caleb and I </a:t>
            </a:r>
            <a:r>
              <a:rPr lang="en-US" altLang="en-US" sz="2000">
                <a:sym typeface="Wingdings" panose="05000000000000000000" pitchFamily="2" charset="2"/>
              </a:rPr>
              <a:t>went to the store.    </a:t>
            </a:r>
            <a:r>
              <a:rPr lang="en-US" altLang="en-US" sz="2000" u="sng">
                <a:sym typeface="Wingdings" panose="05000000000000000000" pitchFamily="2" charset="2"/>
              </a:rPr>
              <a:t>We</a:t>
            </a:r>
            <a:r>
              <a:rPr lang="en-US" altLang="en-US" sz="2000">
                <a:sym typeface="Wingdings" panose="05000000000000000000" pitchFamily="2" charset="2"/>
              </a:rPr>
              <a:t> went to the store</a:t>
            </a:r>
          </a:p>
          <a:p>
            <a:endParaRPr lang="en-US" altLang="en-US" sz="2000">
              <a:sym typeface="Wingdings" panose="05000000000000000000" pitchFamily="2" charset="2"/>
            </a:endParaRPr>
          </a:p>
          <a:p>
            <a:r>
              <a:rPr lang="en-US" altLang="en-US" sz="2000" u="sng">
                <a:sym typeface="Wingdings" panose="05000000000000000000" pitchFamily="2" charset="2"/>
              </a:rPr>
              <a:t>Jon and Luisa </a:t>
            </a:r>
            <a:r>
              <a:rPr lang="en-US" altLang="en-US" sz="2000">
                <a:sym typeface="Wingdings" panose="05000000000000000000" pitchFamily="2" charset="2"/>
              </a:rPr>
              <a:t>went to the movies.   </a:t>
            </a:r>
            <a:r>
              <a:rPr lang="en-US" altLang="en-US" sz="2000" u="sng">
                <a:sym typeface="Wingdings" panose="05000000000000000000" pitchFamily="2" charset="2"/>
              </a:rPr>
              <a:t>They</a:t>
            </a:r>
            <a:r>
              <a:rPr lang="en-US" altLang="en-US" sz="2000">
                <a:sym typeface="Wingdings" panose="05000000000000000000" pitchFamily="2" charset="2"/>
              </a:rPr>
              <a:t> went to the movies.</a:t>
            </a:r>
          </a:p>
          <a:p>
            <a:endParaRPr lang="en-US" altLang="en-US" sz="2000">
              <a:sym typeface="Wingdings" panose="05000000000000000000" pitchFamily="2" charset="2"/>
            </a:endParaRPr>
          </a:p>
          <a:p>
            <a:r>
              <a:rPr lang="en-US" altLang="en-US" sz="2000" u="sng">
                <a:sym typeface="Wingdings" panose="05000000000000000000" pitchFamily="2" charset="2"/>
              </a:rPr>
              <a:t>Susana and you </a:t>
            </a:r>
            <a:r>
              <a:rPr lang="en-US" altLang="en-US" sz="2000">
                <a:sym typeface="Wingdings" panose="05000000000000000000" pitchFamily="2" charset="2"/>
              </a:rPr>
              <a:t>are talented.    </a:t>
            </a:r>
            <a:r>
              <a:rPr lang="en-US" altLang="en-US" sz="2000" u="sng">
                <a:sym typeface="Wingdings" panose="05000000000000000000" pitchFamily="2" charset="2"/>
              </a:rPr>
              <a:t>Y’all</a:t>
            </a:r>
            <a:r>
              <a:rPr lang="en-US" altLang="en-US" sz="2000">
                <a:sym typeface="Wingdings" panose="05000000000000000000" pitchFamily="2" charset="2"/>
              </a:rPr>
              <a:t> are talented.</a:t>
            </a:r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7C972FF-FABF-AC12-C8F3-8FE5CEC45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42938"/>
            <a:ext cx="7954963" cy="804862"/>
          </a:xfrm>
        </p:spPr>
        <p:txBody>
          <a:bodyPr/>
          <a:lstStyle/>
          <a:p>
            <a:r>
              <a:rPr altLang="en-US" sz="3200"/>
              <a:t>What are the English Subject Pronouns?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B6F035E-0C45-C89F-B229-186B5A71F8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838" y="2103438"/>
          <a:ext cx="7680324" cy="3611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0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6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POV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(Point of View)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SINGULAR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(1 person)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PLURAL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(2+ people)</a:t>
                      </a:r>
                    </a:p>
                  </a:txBody>
                  <a:tcPr marT="45719" marB="45719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6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  <a:r>
                        <a:rPr lang="en-US" sz="1800" baseline="30000" dirty="0"/>
                        <a:t>st</a:t>
                      </a:r>
                      <a:r>
                        <a:rPr lang="en-US" sz="1800" dirty="0"/>
                        <a:t> person POV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</a:t>
                      </a:r>
                    </a:p>
                  </a:txBody>
                  <a:tcPr marT="45719" marB="45719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6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nd</a:t>
                      </a:r>
                      <a:r>
                        <a:rPr lang="en-US" sz="1800" dirty="0"/>
                        <a:t> person POV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You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Y’all</a:t>
                      </a:r>
                    </a:p>
                  </a:txBody>
                  <a:tcPr marT="45719" marB="45719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69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  <a:r>
                        <a:rPr lang="en-US" sz="1800" baseline="30000" dirty="0"/>
                        <a:t>rd</a:t>
                      </a:r>
                      <a:r>
                        <a:rPr lang="en-US" sz="1800" dirty="0"/>
                        <a:t> person POV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He</a:t>
                      </a:r>
                    </a:p>
                    <a:p>
                      <a:pPr algn="ctr"/>
                      <a:r>
                        <a:rPr lang="en-US" sz="2400" b="1" dirty="0"/>
                        <a:t>She</a:t>
                      </a:r>
                    </a:p>
                    <a:p>
                      <a:pPr algn="ctr"/>
                      <a:r>
                        <a:rPr lang="en-US" sz="2400" b="1" dirty="0"/>
                        <a:t>It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They</a:t>
                      </a:r>
                    </a:p>
                  </a:txBody>
                  <a:tcPr marT="45719" marB="45719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BA9604A-CCBB-6891-2BDE-6057F11AA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42938"/>
            <a:ext cx="8153400" cy="804862"/>
          </a:xfrm>
        </p:spPr>
        <p:txBody>
          <a:bodyPr/>
          <a:lstStyle/>
          <a:p>
            <a:r>
              <a:rPr altLang="en-US" sz="3200"/>
              <a:t>What are the Spanish Subject Pronouns?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C8A2B2F-D51C-9B0A-FC87-4833E9859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852177"/>
              </p:ext>
            </p:extLst>
          </p:nvPr>
        </p:nvGraphicFramePr>
        <p:xfrm>
          <a:off x="892175" y="1447800"/>
          <a:ext cx="7680324" cy="4830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1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6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POV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(Point of View)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SINGULAR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(1 person)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PLURAL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(2+ people)</a:t>
                      </a:r>
                    </a:p>
                  </a:txBody>
                  <a:tcPr marT="45719" marB="45719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6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  <a:r>
                        <a:rPr lang="en-US" sz="1800" baseline="30000" dirty="0"/>
                        <a:t>st</a:t>
                      </a:r>
                      <a:r>
                        <a:rPr lang="en-US" sz="1800" dirty="0"/>
                        <a:t> person POV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Yo</a:t>
                      </a:r>
                      <a:r>
                        <a:rPr lang="en-US" sz="2400" b="1" dirty="0"/>
                        <a:t> </a:t>
                      </a:r>
                      <a:br>
                        <a:rPr lang="en-US" sz="1600" b="1" dirty="0"/>
                      </a:br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(I)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Nosotros</a:t>
                      </a:r>
                      <a:r>
                        <a:rPr lang="en-US" sz="2400" b="1" dirty="0"/>
                        <a:t> (as)</a:t>
                      </a:r>
                      <a:br>
                        <a:rPr lang="en-US" sz="1400" b="1" dirty="0"/>
                      </a:br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(We)</a:t>
                      </a:r>
                    </a:p>
                  </a:txBody>
                  <a:tcPr marT="45719" marB="45719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6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nd</a:t>
                      </a:r>
                      <a:r>
                        <a:rPr lang="en-US" sz="1800" dirty="0"/>
                        <a:t> person POV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Tú </a:t>
                      </a:r>
                      <a:br>
                        <a:rPr lang="en-US" sz="1400" b="1" dirty="0"/>
                      </a:br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(informal you)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Vosotros</a:t>
                      </a:r>
                      <a:r>
                        <a:rPr lang="en-US" sz="2400" b="1" dirty="0"/>
                        <a:t> (as)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(Y’all) - *Only used in Spain</a:t>
                      </a:r>
                    </a:p>
                  </a:txBody>
                  <a:tcPr marT="45719" marB="45719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4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  <a:r>
                        <a:rPr lang="en-US" sz="1800" baseline="30000" dirty="0"/>
                        <a:t>rd</a:t>
                      </a:r>
                      <a:r>
                        <a:rPr lang="en-US" sz="1800" dirty="0"/>
                        <a:t> person POV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/>
                        <a:t>Ud</a:t>
                      </a:r>
                      <a:r>
                        <a:rPr lang="en-US" sz="2400" b="1" dirty="0"/>
                        <a:t>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(You formal)</a:t>
                      </a:r>
                    </a:p>
                    <a:p>
                      <a:pPr algn="ctr"/>
                      <a:r>
                        <a:rPr lang="en-US" sz="2400" b="1" dirty="0" err="1"/>
                        <a:t>Él</a:t>
                      </a:r>
                      <a:r>
                        <a:rPr lang="en-US" sz="1400" b="1" dirty="0"/>
                        <a:t> 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(He)</a:t>
                      </a:r>
                    </a:p>
                    <a:p>
                      <a:pPr algn="ctr"/>
                      <a:r>
                        <a:rPr lang="en-US" sz="2400" b="1" dirty="0"/>
                        <a:t>Ella</a:t>
                      </a:r>
                      <a:r>
                        <a:rPr lang="en-US" sz="1400" b="1" dirty="0"/>
                        <a:t> 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(She)</a:t>
                      </a:r>
                    </a:p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“It”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 (invisible)</a:t>
                      </a:r>
                    </a:p>
                  </a:txBody>
                  <a:tcPr marT="45719" marB="45719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/>
                        <a:t>Uds</a:t>
                      </a:r>
                      <a:r>
                        <a:rPr lang="en-US" sz="2400" b="1" dirty="0"/>
                        <a:t>. </a:t>
                      </a:r>
                      <a:br>
                        <a:rPr lang="en-US" sz="2400" b="1" dirty="0"/>
                      </a:br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(You all )</a:t>
                      </a:r>
                      <a:br>
                        <a:rPr lang="en-US" sz="1400" b="1" dirty="0">
                          <a:solidFill>
                            <a:srgbClr val="FFFF00"/>
                          </a:solidFill>
                        </a:rPr>
                      </a:br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*Used in Latin America</a:t>
                      </a:r>
                    </a:p>
                    <a:p>
                      <a:pPr algn="ctr"/>
                      <a:r>
                        <a:rPr lang="en-US" sz="2400" b="1" dirty="0" err="1"/>
                        <a:t>Ellos</a:t>
                      </a:r>
                      <a:r>
                        <a:rPr lang="en-US" sz="1400" b="1" dirty="0"/>
                        <a:t> </a:t>
                      </a:r>
                      <a:br>
                        <a:rPr lang="en-US" sz="1400" b="1" dirty="0"/>
                      </a:br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(They – masculine / mixed gender group)</a:t>
                      </a:r>
                    </a:p>
                    <a:p>
                      <a:pPr algn="ctr"/>
                      <a:r>
                        <a:rPr lang="en-US" sz="2400" b="1" dirty="0" err="1"/>
                        <a:t>Ellas</a:t>
                      </a:r>
                      <a:r>
                        <a:rPr lang="en-US" sz="1400" b="1" dirty="0"/>
                        <a:t> </a:t>
                      </a:r>
                      <a:br>
                        <a:rPr lang="en-US" sz="1400" b="1" dirty="0"/>
                      </a:br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(They – females only)</a:t>
                      </a:r>
                    </a:p>
                  </a:txBody>
                  <a:tcPr marT="45719" marB="45719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1C220E8-AFDD-F5A0-8201-92A80C8DB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en-US"/>
              <a:t>T</a:t>
            </a:r>
            <a:r>
              <a:rPr altLang="en-US">
                <a:cs typeface="Arial" panose="020B0604020202020204" pitchFamily="34" charset="0"/>
              </a:rPr>
              <a:t>ú- You (informal)</a:t>
            </a:r>
            <a:endParaRPr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4D7412E-34D7-28E9-07CB-81E8B3CD05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You use </a:t>
            </a:r>
            <a:r>
              <a:rPr lang="en-US" altLang="en-US" sz="2800" b="1" i="1">
                <a:solidFill>
                  <a:schemeClr val="tx2"/>
                </a:solidFill>
              </a:rPr>
              <a:t>t</a:t>
            </a:r>
            <a:r>
              <a:rPr lang="en-US" altLang="en-US" sz="2800" b="1" i="1">
                <a:solidFill>
                  <a:schemeClr val="tx2"/>
                </a:solidFill>
                <a:cs typeface="Times New Roman" panose="02020603050405020304" pitchFamily="18" charset="0"/>
              </a:rPr>
              <a:t>ú</a:t>
            </a:r>
            <a:r>
              <a:rPr lang="en-US" altLang="en-US" sz="2800" i="1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>
                <a:cs typeface="Times New Roman" panose="02020603050405020304" pitchFamily="18" charset="0"/>
              </a:rPr>
              <a:t>when talking to:</a:t>
            </a:r>
          </a:p>
          <a:p>
            <a:r>
              <a:rPr lang="en-US" altLang="en-US" sz="2800">
                <a:cs typeface="Times New Roman" panose="02020603050405020304" pitchFamily="18" charset="0"/>
              </a:rPr>
              <a:t>Friends </a:t>
            </a:r>
          </a:p>
          <a:p>
            <a:r>
              <a:rPr lang="en-US" altLang="en-US" sz="2800">
                <a:cs typeface="Times New Roman" panose="02020603050405020304" pitchFamily="18" charset="0"/>
              </a:rPr>
              <a:t>Family</a:t>
            </a:r>
          </a:p>
          <a:p>
            <a:r>
              <a:rPr lang="en-US" altLang="en-US" sz="2800">
                <a:cs typeface="Times New Roman" panose="02020603050405020304" pitchFamily="18" charset="0"/>
              </a:rPr>
              <a:t>People you have an informal relationship with</a:t>
            </a:r>
          </a:p>
        </p:txBody>
      </p:sp>
      <p:pic>
        <p:nvPicPr>
          <p:cNvPr id="13316" name="Picture 5" descr="030620-F-0000W-007A">
            <a:extLst>
              <a:ext uri="{FF2B5EF4-FFF2-40B4-BE49-F238E27FC236}">
                <a16:creationId xmlns:a16="http://schemas.microsoft.com/office/drawing/2014/main" id="{D2A3FBA3-3CC7-0250-444B-B511A4DA31CE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09813"/>
            <a:ext cx="3810000" cy="3457575"/>
          </a:xfrm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628C57E-BA57-F2B4-565E-D50496548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en-US"/>
              <a:t>Usted- you FORMAL</a:t>
            </a:r>
          </a:p>
        </p:txBody>
      </p:sp>
      <p:pic>
        <p:nvPicPr>
          <p:cNvPr id="14339" name="Picture 5" descr="010516-O-9999D-001A">
            <a:extLst>
              <a:ext uri="{FF2B5EF4-FFF2-40B4-BE49-F238E27FC236}">
                <a16:creationId xmlns:a16="http://schemas.microsoft.com/office/drawing/2014/main" id="{6C11B989-11AB-BB8C-0723-FA34BA04C0F8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651125"/>
            <a:ext cx="3810000" cy="2774950"/>
          </a:xfrm>
        </p:spPr>
      </p:pic>
      <p:sp>
        <p:nvSpPr>
          <p:cNvPr id="9219" name="Rectangle 4">
            <a:extLst>
              <a:ext uri="{FF2B5EF4-FFF2-40B4-BE49-F238E27FC236}">
                <a16:creationId xmlns:a16="http://schemas.microsoft.com/office/drawing/2014/main" id="{7BFE481E-E6BC-4D20-5B4E-0AEF5537CDA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 rtlCol="0">
            <a:normAutofit fontScale="925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en-US" sz="2800"/>
              <a:t>You use </a:t>
            </a:r>
            <a:r>
              <a:rPr lang="en-US" altLang="en-US" sz="2800" b="1" i="1">
                <a:solidFill>
                  <a:schemeClr val="tx2"/>
                </a:solidFill>
              </a:rPr>
              <a:t>USTED</a:t>
            </a:r>
            <a:r>
              <a:rPr lang="en-US" altLang="en-US" sz="2800" i="1">
                <a:solidFill>
                  <a:schemeClr val="hlink"/>
                </a:solidFill>
              </a:rPr>
              <a:t> </a:t>
            </a:r>
            <a:r>
              <a:rPr lang="en-US" altLang="en-US" sz="2800"/>
              <a:t>when talking to people with whom you are on a last name basis.</a:t>
            </a:r>
          </a:p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en-US" sz="2800"/>
              <a:t>Shows respect and formality</a:t>
            </a:r>
          </a:p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en-US" sz="2800"/>
              <a:t>The president, doctors, teachers, adults, etc…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AFBC7AC-7E11-A2A7-A36C-220AAC033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en-US"/>
              <a:t>Usted (Ud.) and Ustedes (Uds.)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A30D342-1034-5242-39C9-82CFA92C1CC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31838" y="2103438"/>
            <a:ext cx="3657600" cy="3932237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en-US" sz="2800"/>
              <a:t>Usted refers to only one person.</a:t>
            </a:r>
          </a:p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altLang="en-US" sz="2800"/>
          </a:p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en-US" sz="2800"/>
              <a:t>Usted is abbreviated as Ud. 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2887563-9531-7BAC-1CAF-E2C8F12A6A6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754563" y="2103438"/>
            <a:ext cx="3657600" cy="3932237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en-US" sz="2800"/>
              <a:t>Ustedes refers to more than one person. Can be a formal and informal person.</a:t>
            </a:r>
          </a:p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altLang="en-US" sz="2800"/>
          </a:p>
          <a:p>
            <a:pPr marL="182880" indent="-182880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en-US" sz="2800"/>
              <a:t>Ustedes is abbreviated as Uds.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B9BDDCB-A6CB-53C5-679F-0891078E5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1238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8BA9EF7-47D7-FF77-6E13-E617C831F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>
                <a:cs typeface="Arial" panose="020B0604020202020204" pitchFamily="34" charset="0"/>
              </a:rPr>
              <a:t>¿</a:t>
            </a:r>
            <a:r>
              <a:rPr altLang="en-US"/>
              <a:t>T</a:t>
            </a:r>
            <a:r>
              <a:rPr altLang="en-US">
                <a:cs typeface="Arial" panose="020B0604020202020204" pitchFamily="34" charset="0"/>
              </a:rPr>
              <a:t>ú, </a:t>
            </a:r>
            <a:r>
              <a:rPr altLang="en-US" err="1">
                <a:cs typeface="Arial" panose="020B0604020202020204" pitchFamily="34" charset="0"/>
              </a:rPr>
              <a:t>Usted</a:t>
            </a:r>
            <a:r>
              <a:rPr altLang="en-US">
                <a:cs typeface="Arial" panose="020B0604020202020204" pitchFamily="34" charset="0"/>
              </a:rPr>
              <a:t> (</a:t>
            </a:r>
            <a:r>
              <a:rPr altLang="en-US" err="1">
                <a:cs typeface="Arial" panose="020B0604020202020204" pitchFamily="34" charset="0"/>
              </a:rPr>
              <a:t>Ud</a:t>
            </a:r>
            <a:r>
              <a:rPr altLang="en-US">
                <a:cs typeface="Arial" panose="020B0604020202020204" pitchFamily="34" charset="0"/>
              </a:rPr>
              <a:t>.), o </a:t>
            </a:r>
            <a:r>
              <a:rPr altLang="en-US" err="1">
                <a:cs typeface="Arial" panose="020B0604020202020204" pitchFamily="34" charset="0"/>
              </a:rPr>
              <a:t>Ustedes</a:t>
            </a:r>
            <a:r>
              <a:rPr altLang="en-US">
                <a:cs typeface="Arial" panose="020B0604020202020204" pitchFamily="34" charset="0"/>
              </a:rPr>
              <a:t> (</a:t>
            </a:r>
            <a:r>
              <a:rPr altLang="en-US" err="1">
                <a:cs typeface="Arial" panose="020B0604020202020204" pitchFamily="34" charset="0"/>
              </a:rPr>
              <a:t>Uds</a:t>
            </a:r>
            <a:r>
              <a:rPr altLang="en-US">
                <a:cs typeface="Arial" panose="020B0604020202020204" pitchFamily="34" charset="0"/>
              </a:rPr>
              <a:t>.)?</a:t>
            </a:r>
            <a:endParaRPr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7D667CF-E1F2-B4BC-F813-14E6AFF411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The dentist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 Your best friend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Your sister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The police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The principal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The president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Miguel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Your teacher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Your mom or dad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Victoria</a:t>
            </a:r>
          </a:p>
          <a:p>
            <a:pPr marL="457200" indent="-457200">
              <a:lnSpc>
                <a:spcPct val="90000"/>
              </a:lnSpc>
            </a:pPr>
            <a:endParaRPr lang="en-US" altLang="en-US" sz="2400"/>
          </a:p>
          <a:p>
            <a:pPr marL="457200" indent="-457200"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16388" name="Picture 7" descr="pe02716_">
            <a:extLst>
              <a:ext uri="{FF2B5EF4-FFF2-40B4-BE49-F238E27FC236}">
                <a16:creationId xmlns:a16="http://schemas.microsoft.com/office/drawing/2014/main" id="{EEF9BEDF-4F16-0408-47D3-61C8136F41A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45150" y="3181350"/>
            <a:ext cx="1816100" cy="1714500"/>
          </a:xfrm>
        </p:spPr>
      </p:pic>
    </p:spTree>
  </p:cSld>
  <p:clrMapOvr>
    <a:masterClrMapping/>
  </p:clrMapOvr>
  <p:transition spd="slow"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7" ma:contentTypeDescription="Create a new document." ma:contentTypeScope="" ma:versionID="47cc1dadf10baa8dbb3b71ffd08a39da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61e8b08393eb25c2e9da77193f11a70d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F3CD50-4150-44AD-86B5-FDBB5E56DA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33f9c857-4026-4e87-b366-f0dccd7f7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04841A-643D-40F9-9521-979135622274}">
  <ds:schemaRefs>
    <ds:schemaRef ds:uri="http://schemas.microsoft.com/office/2006/metadata/properties"/>
    <ds:schemaRef ds:uri="http://schemas.microsoft.com/office/infopath/2007/PartnerControls"/>
    <ds:schemaRef ds:uri="7054d92a-f9bd-4a27-ac5f-eeceb6ec5622"/>
    <ds:schemaRef ds:uri="33f9c857-4026-4e87-b366-f0dccd7f7974"/>
  </ds:schemaRefs>
</ds:datastoreItem>
</file>

<file path=customXml/itemProps3.xml><?xml version="1.0" encoding="utf-8"?>
<ds:datastoreItem xmlns:ds="http://schemas.openxmlformats.org/officeDocument/2006/customXml" ds:itemID="{A1EB16D0-8E2E-4FA9-8F39-0E36EB5D69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1882</TotalTime>
  <Words>753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Times New Roman</vt:lpstr>
      <vt:lpstr>Savon</vt:lpstr>
      <vt:lpstr>Subject  Pronouns</vt:lpstr>
      <vt:lpstr>Parts of a Sentence: </vt:lpstr>
      <vt:lpstr>Subject Pronouns</vt:lpstr>
      <vt:lpstr>What are the English Subject Pronouns?</vt:lpstr>
      <vt:lpstr>What are the Spanish Subject Pronouns?</vt:lpstr>
      <vt:lpstr>Tú- You (informal)</vt:lpstr>
      <vt:lpstr>Usted- you FORMAL</vt:lpstr>
      <vt:lpstr>Usted (Ud.) and Ustedes (Uds.)</vt:lpstr>
      <vt:lpstr>¿Tú, Usted (Ud.), o Ustedes (Uds.)?</vt:lpstr>
      <vt:lpstr>¿Tú, Usted (Ud.), o Ustedes (Uds.)?</vt:lpstr>
      <vt:lpstr>4 Magical Rules!</vt:lpstr>
      <vt:lpstr>4 Magical Rules!</vt:lpstr>
      <vt:lpstr>4 Magical Rules!</vt:lpstr>
      <vt:lpstr>4 Magical Rules!</vt:lpstr>
    </vt:vector>
  </TitlesOfParts>
  <Company>shebloski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Pronouns</dc:title>
  <dc:creator>steve shebloski</dc:creator>
  <cp:lastModifiedBy>Sarah Bowers</cp:lastModifiedBy>
  <cp:revision>47</cp:revision>
  <cp:lastPrinted>2009-04-22T19:24:48Z</cp:lastPrinted>
  <dcterms:created xsi:type="dcterms:W3CDTF">2005-09-11T18:21:09Z</dcterms:created>
  <dcterms:modified xsi:type="dcterms:W3CDTF">2023-08-21T23:54:36Z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  <property fmtid="{D5CDD505-2E9C-101B-9397-08002B2CF9AE}" pid="3" name="MediaServiceImageTags">
    <vt:lpwstr/>
  </property>
</Properties>
</file>