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327" r:id="rId5"/>
    <p:sldId id="273" r:id="rId6"/>
    <p:sldId id="260" r:id="rId7"/>
    <p:sldId id="277" r:id="rId8"/>
    <p:sldId id="258" r:id="rId9"/>
    <p:sldId id="259" r:id="rId10"/>
    <p:sldId id="26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5D0ED"/>
    <a:srgbClr val="E35F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7" d="100"/>
          <a:sy n="67" d="100"/>
        </p:scale>
        <p:origin x="6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Bowers" userId="087f6c21-3676-4c5b-bd1f-21e9447cfcd6" providerId="ADAL" clId="{FBA305B2-141A-4687-8B96-A05CCB5FD512}"/>
    <pc:docChg chg="undo custSel addSld delSld modSld">
      <pc:chgData name="Sarah Bowers" userId="087f6c21-3676-4c5b-bd1f-21e9447cfcd6" providerId="ADAL" clId="{FBA305B2-141A-4687-8B96-A05CCB5FD512}" dt="2022-01-18T15:14:13.571" v="180" actId="1076"/>
      <pc:docMkLst>
        <pc:docMk/>
      </pc:docMkLst>
      <pc:sldChg chg="modSp mod">
        <pc:chgData name="Sarah Bowers" userId="087f6c21-3676-4c5b-bd1f-21e9447cfcd6" providerId="ADAL" clId="{FBA305B2-141A-4687-8B96-A05CCB5FD512}" dt="2022-01-18T15:14:13.571" v="180" actId="1076"/>
        <pc:sldMkLst>
          <pc:docMk/>
          <pc:sldMk cId="361757947" sldId="261"/>
        </pc:sldMkLst>
        <pc:spChg chg="mod">
          <ac:chgData name="Sarah Bowers" userId="087f6c21-3676-4c5b-bd1f-21e9447cfcd6" providerId="ADAL" clId="{FBA305B2-141A-4687-8B96-A05CCB5FD512}" dt="2022-01-18T15:14:05.976" v="179" actId="14100"/>
          <ac:spMkLst>
            <pc:docMk/>
            <pc:sldMk cId="361757947" sldId="261"/>
            <ac:spMk id="2" creationId="{B12DF7A3-CF28-47EE-9882-FEB38D49D341}"/>
          </ac:spMkLst>
        </pc:spChg>
        <pc:spChg chg="mod">
          <ac:chgData name="Sarah Bowers" userId="087f6c21-3676-4c5b-bd1f-21e9447cfcd6" providerId="ADAL" clId="{FBA305B2-141A-4687-8B96-A05CCB5FD512}" dt="2022-01-18T15:14:13.571" v="180" actId="1076"/>
          <ac:spMkLst>
            <pc:docMk/>
            <pc:sldMk cId="361757947" sldId="261"/>
            <ac:spMk id="3" creationId="{6AAC205C-A52B-4783-8DA7-2BFB7551F114}"/>
          </ac:spMkLst>
        </pc:spChg>
      </pc:sldChg>
      <pc:sldChg chg="del">
        <pc:chgData name="Sarah Bowers" userId="087f6c21-3676-4c5b-bd1f-21e9447cfcd6" providerId="ADAL" clId="{FBA305B2-141A-4687-8B96-A05CCB5FD512}" dt="2022-01-18T15:10:20.158" v="23" actId="47"/>
        <pc:sldMkLst>
          <pc:docMk/>
          <pc:sldMk cId="0" sldId="272"/>
        </pc:sldMkLst>
      </pc:sldChg>
      <pc:sldChg chg="addSp modSp mod">
        <pc:chgData name="Sarah Bowers" userId="087f6c21-3676-4c5b-bd1f-21e9447cfcd6" providerId="ADAL" clId="{FBA305B2-141A-4687-8B96-A05CCB5FD512}" dt="2022-01-18T15:11:44.834" v="111" actId="1076"/>
        <pc:sldMkLst>
          <pc:docMk/>
          <pc:sldMk cId="0" sldId="273"/>
        </pc:sldMkLst>
        <pc:spChg chg="add mod">
          <ac:chgData name="Sarah Bowers" userId="087f6c21-3676-4c5b-bd1f-21e9447cfcd6" providerId="ADAL" clId="{FBA305B2-141A-4687-8B96-A05CCB5FD512}" dt="2022-01-18T15:11:44.834" v="111" actId="1076"/>
          <ac:spMkLst>
            <pc:docMk/>
            <pc:sldMk cId="0" sldId="273"/>
            <ac:spMk id="2" creationId="{03A7BE2F-D85C-4B67-B207-516477D0D8C6}"/>
          </ac:spMkLst>
        </pc:spChg>
        <pc:spChg chg="mod">
          <ac:chgData name="Sarah Bowers" userId="087f6c21-3676-4c5b-bd1f-21e9447cfcd6" providerId="ADAL" clId="{FBA305B2-141A-4687-8B96-A05CCB5FD512}" dt="2022-01-18T15:11:32.432" v="107" actId="1076"/>
          <ac:spMkLst>
            <pc:docMk/>
            <pc:sldMk cId="0" sldId="273"/>
            <ac:spMk id="3" creationId="{88BA38F8-48E1-4543-911F-1CA8C415F6B8}"/>
          </ac:spMkLst>
        </pc:spChg>
        <pc:spChg chg="mod">
          <ac:chgData name="Sarah Bowers" userId="087f6c21-3676-4c5b-bd1f-21e9447cfcd6" providerId="ADAL" clId="{FBA305B2-141A-4687-8B96-A05CCB5FD512}" dt="2022-01-18T15:11:35.189" v="108" actId="1076"/>
          <ac:spMkLst>
            <pc:docMk/>
            <pc:sldMk cId="0" sldId="273"/>
            <ac:spMk id="4" creationId="{9A5D22A4-9502-42D2-94F1-F99C75C544CB}"/>
          </ac:spMkLst>
        </pc:spChg>
      </pc:sldChg>
      <pc:sldChg chg="del">
        <pc:chgData name="Sarah Bowers" userId="087f6c21-3676-4c5b-bd1f-21e9447cfcd6" providerId="ADAL" clId="{FBA305B2-141A-4687-8B96-A05CCB5FD512}" dt="2022-01-18T15:13:06.214" v="137" actId="47"/>
        <pc:sldMkLst>
          <pc:docMk/>
          <pc:sldMk cId="0" sldId="274"/>
        </pc:sldMkLst>
      </pc:sldChg>
      <pc:sldChg chg="del">
        <pc:chgData name="Sarah Bowers" userId="087f6c21-3676-4c5b-bd1f-21e9447cfcd6" providerId="ADAL" clId="{FBA305B2-141A-4687-8B96-A05CCB5FD512}" dt="2022-01-18T15:10:18.991" v="22" actId="47"/>
        <pc:sldMkLst>
          <pc:docMk/>
          <pc:sldMk cId="0" sldId="276"/>
        </pc:sldMkLst>
      </pc:sldChg>
      <pc:sldChg chg="modSp mod">
        <pc:chgData name="Sarah Bowers" userId="087f6c21-3676-4c5b-bd1f-21e9447cfcd6" providerId="ADAL" clId="{FBA305B2-141A-4687-8B96-A05CCB5FD512}" dt="2022-01-18T15:12:56.991" v="136" actId="20577"/>
        <pc:sldMkLst>
          <pc:docMk/>
          <pc:sldMk cId="0" sldId="277"/>
        </pc:sldMkLst>
        <pc:spChg chg="mod">
          <ac:chgData name="Sarah Bowers" userId="087f6c21-3676-4c5b-bd1f-21e9447cfcd6" providerId="ADAL" clId="{FBA305B2-141A-4687-8B96-A05CCB5FD512}" dt="2022-01-18T15:12:33.044" v="120" actId="20577"/>
          <ac:spMkLst>
            <pc:docMk/>
            <pc:sldMk cId="0" sldId="277"/>
            <ac:spMk id="3" creationId="{A9348037-0736-4003-B403-6809EE041BA5}"/>
          </ac:spMkLst>
        </pc:spChg>
        <pc:spChg chg="mod">
          <ac:chgData name="Sarah Bowers" userId="087f6c21-3676-4c5b-bd1f-21e9447cfcd6" providerId="ADAL" clId="{FBA305B2-141A-4687-8B96-A05CCB5FD512}" dt="2022-01-18T15:12:56.991" v="136" actId="20577"/>
          <ac:spMkLst>
            <pc:docMk/>
            <pc:sldMk cId="0" sldId="277"/>
            <ac:spMk id="4" creationId="{A3208F57-85AE-4247-A7B6-3A25BB222C3E}"/>
          </ac:spMkLst>
        </pc:spChg>
      </pc:sldChg>
      <pc:sldChg chg="del">
        <pc:chgData name="Sarah Bowers" userId="087f6c21-3676-4c5b-bd1f-21e9447cfcd6" providerId="ADAL" clId="{FBA305B2-141A-4687-8B96-A05CCB5FD512}" dt="2022-01-18T15:00:53.348" v="0" actId="47"/>
        <pc:sldMkLst>
          <pc:docMk/>
          <pc:sldMk cId="3848983598" sldId="278"/>
        </pc:sldMkLst>
      </pc:sldChg>
      <pc:sldChg chg="add">
        <pc:chgData name="Sarah Bowers" userId="087f6c21-3676-4c5b-bd1f-21e9447cfcd6" providerId="ADAL" clId="{FBA305B2-141A-4687-8B96-A05CCB5FD512}" dt="2022-01-18T15:00:56.002" v="1"/>
        <pc:sldMkLst>
          <pc:docMk/>
          <pc:sldMk cId="0" sldId="32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69EC32-F450-4C68-8CF0-80C279E704B5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0E7E21-CC04-40AF-90B4-4CB991C15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71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21EA1E65-03C4-4340-891F-88109AA86DA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2AC3B1E0-9965-4C78-A684-35EAD7C6401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A36ECFB9-47B0-45EB-86FC-6617F0ED398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E682E12A-4263-430C-A267-12EF96549AE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DC5DB445-7DE9-401A-ABB0-D50E3473AC9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00DD4BB-DC89-4C34-A8B3-AF9E16A6EBCF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id="{056113D8-4944-41DD-B8AB-09F1C672838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id="{5442BE0C-825B-431B-864A-78149B84243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102D32A7-3329-45CE-BD4E-1880B8A6E80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95FF999-7EAF-43A1-9C78-593E8A9075E9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15011-8F75-4079-8949-921338012A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55A7AA-206A-41A9-83EC-83D3ADCEEB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B0FCAD-0AA4-45F2-8B6E-0DDB87A29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8ABE-5804-43F5-AEE7-4DC81A8790F3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54C5D7-E9F5-43CF-8014-3D17EBA19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87CB03-0FA1-4AF6-A36E-81FB31BEF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5ED0E-5AF7-4F32-925D-6BD878476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815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B7B42-FC69-415A-BDD2-53558DC92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E210B3-D1C4-4B81-A901-B4D3195578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5A495A-BF60-4D17-AD32-B46862014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8ABE-5804-43F5-AEE7-4DC81A8790F3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37CFCA-0895-4A6D-8C80-767DAEE95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D18D0C-090E-42D7-B9AD-0192DEB2E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5ED0E-5AF7-4F32-925D-6BD878476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211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5B9D9B-A700-4386-95D2-D3D5D88F2D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91191F-909A-4D70-8C85-E0B1EC335D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506E54-2919-4E99-B3F7-34F23A979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8ABE-5804-43F5-AEE7-4DC81A8790F3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9A84F6-85D9-44E9-9675-27CABB5B7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16A770-3AFB-4D7D-A37E-8B77B3377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5ED0E-5AF7-4F32-925D-6BD878476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749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F266048-1181-477B-8A3D-AD501647D8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EC630BA-5C55-4249-BBEB-2565957137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4674FF6-3736-4D9A-8959-193A68C120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BFD2F6-626D-4D78-908C-C82DE6FACC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3723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B1A2C-0010-40F3-9E67-EC048C563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7091BC-F870-499E-A1F9-8E02E2E92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023A6-65E1-474D-8FEC-0B51B6A7C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8ABE-5804-43F5-AEE7-4DC81A8790F3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4BE735-E91F-45BE-8508-9B0AEEE50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6D4484-9499-4F72-B762-DAF495767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5ED0E-5AF7-4F32-925D-6BD878476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019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585FF-98BC-458B-BE2C-4483085C5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3A5734-DB29-4660-83D3-B1E009C820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39707B-2E22-4649-BF87-D257CDDA5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8ABE-5804-43F5-AEE7-4DC81A8790F3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CCE5F5-5F30-405C-8AAC-83F49F039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4E62BA-53AE-4CBB-9880-D744821F1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5ED0E-5AF7-4F32-925D-6BD878476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09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D6BBA-075E-4473-B5A3-BBDF1C3A1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FB4A3E-0477-4A36-BB97-C6E26D6375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64B2C0-3EF0-42D9-9214-DECD8D514C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1A0646-B701-4492-944A-2E01F3541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8ABE-5804-43F5-AEE7-4DC81A8790F3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C23D90-B52A-48CF-B277-E970D1BD4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4F28EF-6BBD-41FB-8433-3EA88FCF7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5ED0E-5AF7-4F32-925D-6BD878476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195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A1D22-EAEB-45AA-A5DA-D0D51C40F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065C5F-1C40-455D-972D-3938C2BF42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95AAF5-57DA-4655-A7F5-3EF00BC4DE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C2CADD-5150-40CD-A801-4120749FA0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55A56D-F691-4858-849B-D341903551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3C3C45-45FE-4D53-A418-9539D7228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8ABE-5804-43F5-AEE7-4DC81A8790F3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7F5FDC-6205-49CE-93B2-3D573FAC6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63BC0F-DE7C-4D91-B109-689435DE4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5ED0E-5AF7-4F32-925D-6BD878476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77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F57EC-462C-481B-A9EF-BB1B48BFF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0EF022-6F5A-4AEC-8841-AEE13BCB8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8ABE-5804-43F5-AEE7-4DC81A8790F3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B571F2-C34A-462A-8D5C-DFAFAA290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E989BC-1A8A-4739-ABC3-563FC5079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5ED0E-5AF7-4F32-925D-6BD878476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907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BAD4CA-10EF-425D-B0D3-2E2D69D94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8ABE-5804-43F5-AEE7-4DC81A8790F3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7E68B7-984D-4B98-9F38-B06B8ADCD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E194F8-215E-418E-A703-79DDAA707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5ED0E-5AF7-4F32-925D-6BD878476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209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D6ECA-5097-46A0-97AD-0B4E7FE92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CC9C69-1112-47D0-A5D0-2E0514477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79ECF0-7105-40BA-8817-5DB1AF0758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85AE66-80BE-487E-ABF3-D6AAFAF94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8ABE-5804-43F5-AEE7-4DC81A8790F3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95663A-09E4-4801-AD93-5BDFA97B0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29198B-9C36-4E03-B482-89EB4CF3C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5ED0E-5AF7-4F32-925D-6BD878476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989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33DCF-8C85-4BD7-BE17-909BAEC27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A2FE40-F555-4743-B221-2B709C9A1A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675BC6-455D-4876-9A3F-5C6189AB4D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E33E83-41F9-4902-91E8-8EF01AB9C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8ABE-5804-43F5-AEE7-4DC81A8790F3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302E33-2543-4240-A154-3FFF4C27B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7D8BC5-05B6-4F12-8C5E-26E6982D1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5ED0E-5AF7-4F32-925D-6BD878476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665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128796-1926-4EDD-BB1F-5AC9004E5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038AD7-56F6-410B-A84F-143F27F525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170558-778C-44A3-88EC-B26271BD03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A8ABE-5804-43F5-AEE7-4DC81A8790F3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C425A0-6504-4D77-A155-22E9276611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BE74F7-D431-461D-9E01-8C9A5AC266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5ED0E-5AF7-4F32-925D-6BD878476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872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12BD942A-D00F-49A6-92FD-8C3D3875D435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152400" y="-1"/>
            <a:ext cx="11782425" cy="6772275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altLang="en-US" b="1" dirty="0">
                <a:solidFill>
                  <a:srgbClr val="FF0000"/>
                </a:solidFill>
              </a:rPr>
              <a:t>Put your phone in the cubby before the bell rings.</a:t>
            </a:r>
            <a:br>
              <a:rPr lang="en-US" altLang="en-US" sz="4000" b="1" dirty="0">
                <a:solidFill>
                  <a:srgbClr val="FF0000"/>
                </a:solidFill>
              </a:rPr>
            </a:br>
            <a:br>
              <a:rPr lang="es-ES" altLang="en-US" sz="4000" b="1" u="sng" dirty="0"/>
            </a:br>
            <a:r>
              <a:rPr lang="es-ES" altLang="en-US" sz="6600" b="1" u="sng" dirty="0" err="1"/>
              <a:t>Warm</a:t>
            </a:r>
            <a:r>
              <a:rPr lang="es-ES" altLang="en-US" sz="6600" b="1" u="sng" dirty="0"/>
              <a:t> Up</a:t>
            </a:r>
            <a:br>
              <a:rPr lang="es-ES" altLang="en-US" sz="4000" b="1" u="sng" dirty="0"/>
            </a:br>
            <a:r>
              <a:rPr lang="en-US" altLang="en-US" sz="4000" dirty="0"/>
              <a:t>Write the correct definite article (</a:t>
            </a:r>
            <a:r>
              <a:rPr lang="en-US" altLang="en-US" sz="4000" dirty="0" err="1"/>
              <a:t>el</a:t>
            </a:r>
            <a:r>
              <a:rPr lang="en-US" altLang="en-US" sz="4000" dirty="0"/>
              <a:t>/la) in front of each noun </a:t>
            </a:r>
            <a:br>
              <a:rPr lang="en-US" altLang="en-US" sz="4000" dirty="0"/>
            </a:br>
            <a:r>
              <a:rPr lang="en-US" altLang="en-US" sz="4000" dirty="0"/>
              <a:t>1. ____ </a:t>
            </a:r>
            <a:r>
              <a:rPr lang="en-US" altLang="en-US" sz="4000" dirty="0" err="1"/>
              <a:t>agua</a:t>
            </a:r>
            <a:r>
              <a:rPr lang="en-US" altLang="en-US" sz="4000" dirty="0"/>
              <a:t>*</a:t>
            </a:r>
            <a:br>
              <a:rPr lang="en-US" altLang="en-US" sz="4000" dirty="0"/>
            </a:br>
            <a:r>
              <a:rPr lang="en-US" altLang="en-US" sz="4000" dirty="0"/>
              <a:t>2. ____ mesa</a:t>
            </a:r>
            <a:br>
              <a:rPr lang="en-US" altLang="en-US" sz="4000" dirty="0"/>
            </a:br>
            <a:r>
              <a:rPr lang="en-US" altLang="en-US" sz="4000" dirty="0"/>
              <a:t>3. ____ </a:t>
            </a:r>
            <a:r>
              <a:rPr lang="en-US" altLang="en-US" sz="4000" dirty="0" err="1"/>
              <a:t>cuaderno</a:t>
            </a:r>
            <a:br>
              <a:rPr lang="en-US" altLang="en-US" sz="4000" dirty="0"/>
            </a:br>
            <a:r>
              <a:rPr lang="en-US" altLang="en-US" sz="4000" dirty="0"/>
              <a:t>4. ____ </a:t>
            </a:r>
            <a:r>
              <a:rPr lang="en-US" altLang="en-US" sz="4000" dirty="0" err="1"/>
              <a:t>papel</a:t>
            </a:r>
            <a:br>
              <a:rPr lang="en-US" altLang="en-US" sz="4000" dirty="0"/>
            </a:br>
            <a:r>
              <a:rPr lang="en-US" altLang="en-US" sz="4000" dirty="0"/>
              <a:t>5. ____ </a:t>
            </a:r>
            <a:r>
              <a:rPr lang="en-US" altLang="en-US" sz="4000" dirty="0" err="1"/>
              <a:t>estación</a:t>
            </a:r>
            <a:br>
              <a:rPr lang="en-US" altLang="en-US" sz="5400" dirty="0"/>
            </a:br>
            <a:endParaRPr lang="en-US" altLang="en-US" sz="5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6359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7026F3CE-E0D6-424D-926B-F71B4A9FF6DC}"/>
              </a:ext>
            </a:extLst>
          </p:cNvPr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es-ES" altLang="en-US" dirty="0"/>
              <a:t>HELP!!!</a:t>
            </a:r>
            <a:endParaRPr lang="en-US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A38F8-48E1-4543-911F-1CA8C415F6B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7410450" y="1447800"/>
            <a:ext cx="4038600" cy="4876800"/>
          </a:xfrm>
          <a:solidFill>
            <a:srgbClr val="E35FB1"/>
          </a:solidFill>
        </p:spPr>
        <p:txBody>
          <a:bodyPr rtlCol="0">
            <a:normAutofit/>
          </a:bodyPr>
          <a:lstStyle/>
          <a:p>
            <a:pPr algn="ctr">
              <a:buNone/>
              <a:defRPr/>
            </a:pPr>
            <a:r>
              <a:rPr lang="es-ES" sz="3600" b="1" u="sng" dirty="0" err="1"/>
              <a:t>Femenine</a:t>
            </a:r>
            <a:endParaRPr lang="es-ES" sz="3600" b="1" u="sng" dirty="0"/>
          </a:p>
          <a:p>
            <a:pPr algn="ctr">
              <a:buNone/>
              <a:defRPr/>
            </a:pPr>
            <a:endParaRPr lang="es-ES" b="1" dirty="0"/>
          </a:p>
          <a:p>
            <a:pPr algn="ctr">
              <a:buNone/>
              <a:defRPr/>
            </a:pPr>
            <a:r>
              <a:rPr lang="es-ES" sz="4400" b="1" dirty="0"/>
              <a:t>D</a:t>
            </a:r>
          </a:p>
          <a:p>
            <a:pPr algn="ctr">
              <a:buNone/>
              <a:defRPr/>
            </a:pPr>
            <a:r>
              <a:rPr lang="es-ES" sz="4400" b="1" dirty="0"/>
              <a:t>IÓN</a:t>
            </a:r>
          </a:p>
          <a:p>
            <a:pPr algn="ctr">
              <a:buNone/>
              <a:defRPr/>
            </a:pPr>
            <a:r>
              <a:rPr lang="es-ES" sz="4400" b="1" dirty="0"/>
              <a:t>Z</a:t>
            </a:r>
          </a:p>
          <a:p>
            <a:pPr algn="ctr">
              <a:buNone/>
              <a:defRPr/>
            </a:pPr>
            <a:r>
              <a:rPr lang="es-ES" sz="4400" b="1" dirty="0"/>
              <a:t>A</a:t>
            </a:r>
          </a:p>
          <a:p>
            <a:pPr algn="ctr">
              <a:buNone/>
              <a:defRPr/>
            </a:pPr>
            <a:endParaRPr lang="en-US" b="1" u="sng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5D22A4-9502-42D2-94F1-F99C75C544CB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2847975" y="1447800"/>
            <a:ext cx="4038600" cy="4876800"/>
          </a:xfrm>
          <a:solidFill>
            <a:srgbClr val="00B0F0"/>
          </a:solidFill>
        </p:spPr>
        <p:txBody>
          <a:bodyPr rtlCol="0">
            <a:normAutofit lnSpcReduction="10000"/>
          </a:bodyPr>
          <a:lstStyle/>
          <a:p>
            <a:pPr algn="ctr">
              <a:buNone/>
              <a:defRPr/>
            </a:pPr>
            <a:r>
              <a:rPr lang="es-ES" sz="3600" b="1" u="sng" dirty="0" err="1"/>
              <a:t>Masculine</a:t>
            </a:r>
            <a:endParaRPr lang="es-ES" sz="3600" b="1" u="sng" dirty="0"/>
          </a:p>
          <a:p>
            <a:pPr algn="ctr">
              <a:buNone/>
              <a:defRPr/>
            </a:pPr>
            <a:r>
              <a:rPr lang="es-ES" sz="4400" b="1" dirty="0"/>
              <a:t>L</a:t>
            </a:r>
          </a:p>
          <a:p>
            <a:pPr algn="ctr">
              <a:buNone/>
              <a:defRPr/>
            </a:pPr>
            <a:r>
              <a:rPr lang="es-ES" sz="4400" b="1" dirty="0"/>
              <a:t>O</a:t>
            </a:r>
          </a:p>
          <a:p>
            <a:pPr algn="ctr">
              <a:buNone/>
              <a:defRPr/>
            </a:pPr>
            <a:r>
              <a:rPr lang="es-ES" sz="4400" b="1" dirty="0"/>
              <a:t>N</a:t>
            </a:r>
          </a:p>
          <a:p>
            <a:pPr algn="ctr">
              <a:buNone/>
              <a:defRPr/>
            </a:pPr>
            <a:r>
              <a:rPr lang="es-ES" sz="4400" b="1" dirty="0"/>
              <a:t>E</a:t>
            </a:r>
          </a:p>
          <a:p>
            <a:pPr algn="ctr">
              <a:buNone/>
              <a:defRPr/>
            </a:pPr>
            <a:r>
              <a:rPr lang="es-ES" sz="4400" b="1" dirty="0"/>
              <a:t>R</a:t>
            </a:r>
          </a:p>
          <a:p>
            <a:pPr algn="ctr">
              <a:buNone/>
              <a:defRPr/>
            </a:pPr>
            <a:r>
              <a:rPr lang="es-ES" sz="4400" b="1" dirty="0"/>
              <a:t>S</a:t>
            </a:r>
            <a:endParaRPr lang="en-US" sz="44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3A7BE2F-D85C-4B67-B207-516477D0D8C6}"/>
              </a:ext>
            </a:extLst>
          </p:cNvPr>
          <p:cNvSpPr txBox="1"/>
          <p:nvPr/>
        </p:nvSpPr>
        <p:spPr>
          <a:xfrm rot="20211557">
            <a:off x="706119" y="2324120"/>
            <a:ext cx="204445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This works about 93% of the time!  Watch out for the irregulars!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82C47-EEB7-4737-A7C2-EB510975C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280" y="365125"/>
            <a:ext cx="11562080" cy="1325563"/>
          </a:xfrm>
        </p:spPr>
        <p:txBody>
          <a:bodyPr/>
          <a:lstStyle/>
          <a:p>
            <a:pPr algn="ctr"/>
            <a:r>
              <a:rPr lang="en-US" b="1" dirty="0"/>
              <a:t>Use </a:t>
            </a:r>
            <a:r>
              <a:rPr lang="en-US" b="1" dirty="0">
                <a:solidFill>
                  <a:srgbClr val="00B0F0"/>
                </a:solidFill>
              </a:rPr>
              <a:t>LONERS</a:t>
            </a:r>
            <a:r>
              <a:rPr lang="en-US" b="1" dirty="0"/>
              <a:t> &amp; </a:t>
            </a:r>
            <a:r>
              <a:rPr lang="en-US" b="1" dirty="0">
                <a:solidFill>
                  <a:srgbClr val="E35FB1"/>
                </a:solidFill>
              </a:rPr>
              <a:t>DIÓNZA</a:t>
            </a:r>
            <a:r>
              <a:rPr lang="en-US" b="1" dirty="0"/>
              <a:t> to determine the gender of the noun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2EE56-CE0D-4DBA-A0A1-4F97C42BA5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4404360" cy="5032375"/>
          </a:xfrm>
        </p:spPr>
        <p:txBody>
          <a:bodyPr>
            <a:normAutofit/>
          </a:bodyPr>
          <a:lstStyle/>
          <a:p>
            <a:r>
              <a:rPr lang="en-US" sz="3200" dirty="0"/>
              <a:t>If the noun ends in a </a:t>
            </a:r>
            <a:br>
              <a:rPr lang="en-US" sz="3200" dirty="0"/>
            </a:br>
            <a:r>
              <a:rPr lang="en-US" sz="3200" dirty="0"/>
              <a:t>L / O / N / E / R or S </a:t>
            </a:r>
            <a:br>
              <a:rPr lang="en-US" sz="3200" dirty="0"/>
            </a:br>
            <a:r>
              <a:rPr lang="en-US" sz="3200" dirty="0"/>
              <a:t>it’s likely </a:t>
            </a:r>
            <a:r>
              <a:rPr lang="en-US" sz="3200" dirty="0">
                <a:solidFill>
                  <a:srgbClr val="65D0ED"/>
                </a:solidFill>
              </a:rPr>
              <a:t>masculine</a:t>
            </a:r>
          </a:p>
          <a:p>
            <a:r>
              <a:rPr lang="en-US" sz="3200" dirty="0"/>
              <a:t>Examples</a:t>
            </a:r>
          </a:p>
          <a:p>
            <a:pPr lvl="1"/>
            <a:r>
              <a:rPr lang="en-US" sz="2800" dirty="0"/>
              <a:t>El carte</a:t>
            </a:r>
            <a:r>
              <a:rPr lang="en-US" sz="2800" u="sng" dirty="0"/>
              <a:t>l</a:t>
            </a:r>
          </a:p>
          <a:p>
            <a:pPr lvl="1"/>
            <a:r>
              <a:rPr lang="en-US" sz="2800" dirty="0"/>
              <a:t>El </a:t>
            </a:r>
            <a:r>
              <a:rPr lang="en-US" sz="2800" dirty="0" err="1"/>
              <a:t>abuel</a:t>
            </a:r>
            <a:r>
              <a:rPr lang="en-US" sz="2800" u="sng" dirty="0" err="1"/>
              <a:t>o</a:t>
            </a:r>
            <a:endParaRPr lang="en-US" sz="2800" u="sng" dirty="0"/>
          </a:p>
          <a:p>
            <a:pPr lvl="1"/>
            <a:r>
              <a:rPr lang="en-US" sz="2800" dirty="0"/>
              <a:t>El </a:t>
            </a:r>
            <a:r>
              <a:rPr lang="en-US" sz="2800" dirty="0" err="1"/>
              <a:t>silló</a:t>
            </a:r>
            <a:r>
              <a:rPr lang="en-US" sz="2800" u="sng" dirty="0" err="1"/>
              <a:t>n</a:t>
            </a:r>
            <a:endParaRPr lang="en-US" sz="2800" u="sng" dirty="0"/>
          </a:p>
          <a:p>
            <a:pPr lvl="1"/>
            <a:r>
              <a:rPr lang="en-US" sz="2800" dirty="0"/>
              <a:t>El </a:t>
            </a:r>
            <a:r>
              <a:rPr lang="en-US" sz="2800" dirty="0" err="1"/>
              <a:t>president</a:t>
            </a:r>
            <a:r>
              <a:rPr lang="en-US" sz="2800" u="sng" dirty="0" err="1"/>
              <a:t>e</a:t>
            </a:r>
            <a:endParaRPr lang="en-US" sz="2800" u="sng" dirty="0"/>
          </a:p>
          <a:p>
            <a:pPr lvl="1"/>
            <a:r>
              <a:rPr lang="en-US" sz="2800" dirty="0"/>
              <a:t>El </a:t>
            </a:r>
            <a:r>
              <a:rPr lang="en-US" sz="2800" dirty="0" err="1"/>
              <a:t>explorado</a:t>
            </a:r>
            <a:r>
              <a:rPr lang="en-US" sz="2800" u="sng" dirty="0" err="1"/>
              <a:t>r</a:t>
            </a:r>
            <a:endParaRPr lang="en-US" sz="2800" u="sng" dirty="0"/>
          </a:p>
          <a:p>
            <a:pPr lvl="1"/>
            <a:r>
              <a:rPr lang="en-US" sz="2800" dirty="0"/>
              <a:t>El </a:t>
            </a:r>
            <a:r>
              <a:rPr lang="en-US" sz="2800" dirty="0" err="1"/>
              <a:t>teni</a:t>
            </a:r>
            <a:r>
              <a:rPr lang="en-US" sz="2800" u="sng" dirty="0" err="1"/>
              <a:t>s</a:t>
            </a:r>
            <a:endParaRPr lang="en-US" sz="2800" u="sng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256F7E4-B157-4754-A97B-4AB7CA0282B0}"/>
              </a:ext>
            </a:extLst>
          </p:cNvPr>
          <p:cNvSpPr txBox="1">
            <a:spLocks/>
          </p:cNvSpPr>
          <p:nvPr/>
        </p:nvSpPr>
        <p:spPr>
          <a:xfrm>
            <a:off x="6634480" y="1825623"/>
            <a:ext cx="4404360" cy="5032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/>
              <a:t>If the noun ends in a </a:t>
            </a:r>
            <a:br>
              <a:rPr lang="en-US" sz="3200" dirty="0"/>
            </a:br>
            <a:r>
              <a:rPr lang="en-US" sz="3200" dirty="0"/>
              <a:t>D / IÓN / Z / or A</a:t>
            </a:r>
            <a:br>
              <a:rPr lang="en-US" sz="3200" dirty="0"/>
            </a:br>
            <a:r>
              <a:rPr lang="en-US" sz="3200" dirty="0"/>
              <a:t>it’s likely </a:t>
            </a:r>
            <a:r>
              <a:rPr lang="en-US" sz="3200" dirty="0">
                <a:solidFill>
                  <a:srgbClr val="E35FB1"/>
                </a:solidFill>
              </a:rPr>
              <a:t>feminine</a:t>
            </a:r>
          </a:p>
          <a:p>
            <a:r>
              <a:rPr lang="en-US" sz="3200" dirty="0"/>
              <a:t>Examples</a:t>
            </a:r>
          </a:p>
          <a:p>
            <a:pPr lvl="1"/>
            <a:r>
              <a:rPr lang="en-US" sz="2800" dirty="0"/>
              <a:t>La ciuda</a:t>
            </a:r>
            <a:r>
              <a:rPr lang="en-US" sz="2800" u="sng" dirty="0"/>
              <a:t>d</a:t>
            </a:r>
          </a:p>
          <a:p>
            <a:pPr lvl="1"/>
            <a:r>
              <a:rPr lang="en-US" sz="2800" dirty="0"/>
              <a:t>La </a:t>
            </a:r>
            <a:r>
              <a:rPr lang="en-US" sz="2800" dirty="0" err="1"/>
              <a:t>canc</a:t>
            </a:r>
            <a:r>
              <a:rPr lang="en-US" sz="2800" u="sng" dirty="0" err="1"/>
              <a:t>ión</a:t>
            </a:r>
            <a:endParaRPr lang="en-US" sz="2800" u="sng" dirty="0"/>
          </a:p>
          <a:p>
            <a:pPr lvl="1"/>
            <a:r>
              <a:rPr lang="en-US" sz="2800" dirty="0"/>
              <a:t>La </a:t>
            </a:r>
            <a:r>
              <a:rPr lang="en-US" sz="2800" dirty="0" err="1"/>
              <a:t>nari</a:t>
            </a:r>
            <a:r>
              <a:rPr lang="en-US" sz="2800" u="sng" dirty="0" err="1"/>
              <a:t>z</a:t>
            </a:r>
            <a:endParaRPr lang="en-US" sz="2800" u="sng" dirty="0"/>
          </a:p>
          <a:p>
            <a:pPr lvl="1"/>
            <a:r>
              <a:rPr lang="en-US" sz="2800" dirty="0"/>
              <a:t>La </a:t>
            </a:r>
            <a:r>
              <a:rPr lang="en-US" sz="2800" dirty="0" err="1"/>
              <a:t>computador</a:t>
            </a:r>
            <a:r>
              <a:rPr lang="en-US" sz="2800" u="sng" dirty="0" err="1"/>
              <a:t>a</a:t>
            </a:r>
            <a:endParaRPr lang="en-US" sz="2800" u="sng" dirty="0"/>
          </a:p>
        </p:txBody>
      </p:sp>
    </p:spTree>
    <p:extLst>
      <p:ext uri="{BB962C8B-B14F-4D97-AF65-F5344CB8AC3E}">
        <p14:creationId xmlns:p14="http://schemas.microsoft.com/office/powerpoint/2010/main" val="2419506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61DFC256-205F-4B2E-AD07-8D146858D04A}"/>
              </a:ext>
            </a:extLst>
          </p:cNvPr>
          <p:cNvSpPr>
            <a:spLocks noGrp="1"/>
          </p:cNvSpPr>
          <p:nvPr>
            <p:ph type="title" sz="quarter"/>
          </p:nvPr>
        </p:nvSpPr>
        <p:spPr>
          <a:solidFill>
            <a:srgbClr val="FF0000"/>
          </a:solidFill>
        </p:spPr>
        <p:txBody>
          <a:bodyPr/>
          <a:lstStyle/>
          <a:p>
            <a:pPr eaLnBrk="1" hangingPunct="1"/>
            <a:r>
              <a:rPr lang="es-ES" altLang="en-US" b="1">
                <a:latin typeface="Chiller" panose="04020404031007020602" pitchFamily="82" charset="0"/>
              </a:rPr>
              <a:t>Exceptions!!!!!</a:t>
            </a:r>
            <a:endParaRPr lang="en-US" altLang="en-US" b="1">
              <a:latin typeface="Chiller" panose="04020404031007020602" pitchFamily="8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48037-0736-4003-B403-6809EE041BA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981200" y="1600200"/>
            <a:ext cx="4038600" cy="4953000"/>
          </a:xfrm>
          <a:solidFill>
            <a:srgbClr val="FF7C80"/>
          </a:solidFill>
        </p:spPr>
        <p:txBody>
          <a:bodyPr rtlCol="0">
            <a:normAutofit/>
          </a:bodyPr>
          <a:lstStyle/>
          <a:p>
            <a:pPr>
              <a:defRPr/>
            </a:pPr>
            <a:r>
              <a:rPr lang="es-ES" dirty="0"/>
              <a:t>La tarde</a:t>
            </a:r>
          </a:p>
          <a:p>
            <a:pPr>
              <a:defRPr/>
            </a:pPr>
            <a:r>
              <a:rPr lang="es-ES" dirty="0"/>
              <a:t>La noche</a:t>
            </a:r>
          </a:p>
          <a:p>
            <a:pPr>
              <a:defRPr/>
            </a:pPr>
            <a:r>
              <a:rPr lang="es-ES" dirty="0"/>
              <a:t>La clase</a:t>
            </a:r>
          </a:p>
          <a:p>
            <a:pPr>
              <a:defRPr/>
            </a:pPr>
            <a:r>
              <a:rPr lang="es-ES" dirty="0"/>
              <a:t>La madre</a:t>
            </a:r>
          </a:p>
          <a:p>
            <a:pPr>
              <a:defRPr/>
            </a:pPr>
            <a:r>
              <a:rPr lang="es-ES" dirty="0"/>
              <a:t>La mujer</a:t>
            </a:r>
          </a:p>
          <a:p>
            <a:pPr>
              <a:defRPr/>
            </a:pPr>
            <a:r>
              <a:rPr lang="es-ES" dirty="0"/>
              <a:t>La foto</a:t>
            </a:r>
          </a:p>
          <a:p>
            <a:pPr>
              <a:defRPr/>
            </a:pPr>
            <a:r>
              <a:rPr lang="es-ES" dirty="0"/>
              <a:t>La mano</a:t>
            </a:r>
          </a:p>
          <a:p>
            <a:pPr>
              <a:defRPr/>
            </a:pPr>
            <a:r>
              <a:rPr lang="es-ES" dirty="0"/>
              <a:t>La leche</a:t>
            </a:r>
          </a:p>
          <a:p>
            <a:pPr>
              <a:defRPr/>
            </a:pPr>
            <a:endParaRPr lang="es-ES" dirty="0"/>
          </a:p>
          <a:p>
            <a:pPr>
              <a:buNone/>
              <a:defRPr/>
            </a:pPr>
            <a:endParaRPr lang="es-ES" dirty="0"/>
          </a:p>
          <a:p>
            <a:pPr>
              <a:defRPr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208F57-85AE-4247-A7B6-3A25BB222C3E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6172200" y="1600200"/>
            <a:ext cx="4038600" cy="4953000"/>
          </a:xfrm>
          <a:solidFill>
            <a:srgbClr val="FF7C80"/>
          </a:solidFill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s-ES" dirty="0"/>
              <a:t>El día</a:t>
            </a:r>
          </a:p>
          <a:p>
            <a:pPr>
              <a:defRPr/>
            </a:pPr>
            <a:r>
              <a:rPr lang="es-ES" dirty="0"/>
              <a:t>El agua</a:t>
            </a:r>
          </a:p>
          <a:p>
            <a:pPr>
              <a:defRPr/>
            </a:pPr>
            <a:r>
              <a:rPr lang="es-ES" dirty="0"/>
              <a:t>El clima</a:t>
            </a:r>
          </a:p>
          <a:p>
            <a:pPr>
              <a:defRPr/>
            </a:pPr>
            <a:r>
              <a:rPr lang="es-ES" dirty="0"/>
              <a:t>El idioma</a:t>
            </a:r>
          </a:p>
          <a:p>
            <a:pPr>
              <a:defRPr/>
            </a:pPr>
            <a:r>
              <a:rPr lang="es-ES" dirty="0"/>
              <a:t>El problema</a:t>
            </a:r>
          </a:p>
          <a:p>
            <a:pPr>
              <a:defRPr/>
            </a:pPr>
            <a:r>
              <a:rPr lang="es-ES" dirty="0"/>
              <a:t>El sistema</a:t>
            </a:r>
          </a:p>
          <a:p>
            <a:pPr>
              <a:defRPr/>
            </a:pPr>
            <a:r>
              <a:rPr lang="es-ES" dirty="0"/>
              <a:t>El programa</a:t>
            </a:r>
          </a:p>
          <a:p>
            <a:pPr>
              <a:defRPr/>
            </a:pPr>
            <a:r>
              <a:rPr lang="es-ES" dirty="0"/>
              <a:t>El lápiz</a:t>
            </a:r>
          </a:p>
          <a:p>
            <a:pPr>
              <a:defRPr/>
            </a:pPr>
            <a:r>
              <a:rPr lang="es-ES" dirty="0"/>
              <a:t>El arroz</a:t>
            </a:r>
          </a:p>
          <a:p>
            <a:pPr>
              <a:defRPr/>
            </a:pPr>
            <a:r>
              <a:rPr lang="es-ES" dirty="0"/>
              <a:t>El maíz</a:t>
            </a:r>
          </a:p>
          <a:p>
            <a:pPr>
              <a:buNone/>
              <a:defRPr/>
            </a:pPr>
            <a:endParaRPr lang="es-ES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13FFD-F421-4C9D-A5BB-9E86D9EC8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92075"/>
            <a:ext cx="10515600" cy="1325563"/>
          </a:xfrm>
        </p:spPr>
        <p:txBody>
          <a:bodyPr/>
          <a:lstStyle/>
          <a:p>
            <a:r>
              <a:rPr lang="en-US" dirty="0"/>
              <a:t>Definite Articles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7C02F-02C5-4B93-B1F6-8B649E9C12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r>
              <a:rPr lang="en-US" dirty="0"/>
              <a:t>In English, there is only 1 definite article: “the.”  </a:t>
            </a:r>
          </a:p>
          <a:p>
            <a:r>
              <a:rPr lang="en-US" dirty="0"/>
              <a:t>We use it when we are talking about a certain or specific item(s).</a:t>
            </a:r>
          </a:p>
          <a:p>
            <a:pPr lvl="1"/>
            <a:r>
              <a:rPr lang="en-US" dirty="0"/>
              <a:t>Ex) Bring me </a:t>
            </a:r>
            <a:r>
              <a:rPr lang="en-US" u="sng" dirty="0"/>
              <a:t>the</a:t>
            </a:r>
            <a:r>
              <a:rPr lang="en-US" dirty="0"/>
              <a:t> red book</a:t>
            </a:r>
          </a:p>
          <a:p>
            <a:pPr lvl="1"/>
            <a:r>
              <a:rPr lang="en-US" dirty="0"/>
              <a:t>Ex) I am going to adopt </a:t>
            </a:r>
            <a:r>
              <a:rPr lang="en-US" u="sng" dirty="0"/>
              <a:t>the</a:t>
            </a:r>
            <a:r>
              <a:rPr lang="en-US" dirty="0"/>
              <a:t> Beagle puppy from the animal shelter. </a:t>
            </a:r>
          </a:p>
          <a:p>
            <a:pPr lvl="1"/>
            <a:endParaRPr lang="en-US" dirty="0"/>
          </a:p>
          <a:p>
            <a:r>
              <a:rPr lang="en-US" dirty="0"/>
              <a:t>In Spanish, there are 4 ways to say “the” according to the number &amp; gender of the noun</a:t>
            </a:r>
          </a:p>
          <a:p>
            <a:endParaRPr lang="en-US" dirty="0"/>
          </a:p>
        </p:txBody>
      </p:sp>
      <p:graphicFrame>
        <p:nvGraphicFramePr>
          <p:cNvPr id="5" name="Table 2">
            <a:extLst>
              <a:ext uri="{FF2B5EF4-FFF2-40B4-BE49-F238E27FC236}">
                <a16:creationId xmlns:a16="http://schemas.microsoft.com/office/drawing/2014/main" id="{8BBE9429-B6DE-49B2-9174-443C646775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7186439"/>
              </p:ext>
            </p:extLst>
          </p:nvPr>
        </p:nvGraphicFramePr>
        <p:xfrm>
          <a:off x="2860041" y="4436956"/>
          <a:ext cx="6471918" cy="1920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57306">
                  <a:extLst>
                    <a:ext uri="{9D8B030D-6E8A-4147-A177-3AD203B41FA5}">
                      <a16:colId xmlns:a16="http://schemas.microsoft.com/office/drawing/2014/main" val="3914901730"/>
                    </a:ext>
                  </a:extLst>
                </a:gridCol>
                <a:gridCol w="2157306">
                  <a:extLst>
                    <a:ext uri="{9D8B030D-6E8A-4147-A177-3AD203B41FA5}">
                      <a16:colId xmlns:a16="http://schemas.microsoft.com/office/drawing/2014/main" val="1172866626"/>
                    </a:ext>
                  </a:extLst>
                </a:gridCol>
                <a:gridCol w="2157306">
                  <a:extLst>
                    <a:ext uri="{9D8B030D-6E8A-4147-A177-3AD203B41FA5}">
                      <a16:colId xmlns:a16="http://schemas.microsoft.com/office/drawing/2014/main" val="29471318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Singular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Plural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9476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Masculine</a:t>
                      </a:r>
                    </a:p>
                  </a:txBody>
                  <a:tcPr>
                    <a:solidFill>
                      <a:srgbClr val="65D0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el</a:t>
                      </a:r>
                    </a:p>
                  </a:txBody>
                  <a:tcPr>
                    <a:solidFill>
                      <a:srgbClr val="65D0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los</a:t>
                      </a:r>
                    </a:p>
                  </a:txBody>
                  <a:tcPr>
                    <a:solidFill>
                      <a:srgbClr val="65D0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35903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Feminine</a:t>
                      </a:r>
                    </a:p>
                  </a:txBody>
                  <a:tcPr>
                    <a:solidFill>
                      <a:srgbClr val="E35F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la</a:t>
                      </a:r>
                    </a:p>
                  </a:txBody>
                  <a:tcPr>
                    <a:solidFill>
                      <a:srgbClr val="E35F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las</a:t>
                      </a:r>
                    </a:p>
                  </a:txBody>
                  <a:tcPr>
                    <a:solidFill>
                      <a:srgbClr val="E35FB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68805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3369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13FFD-F421-4C9D-A5BB-9E86D9EC8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92075"/>
            <a:ext cx="10515600" cy="1325563"/>
          </a:xfrm>
        </p:spPr>
        <p:txBody>
          <a:bodyPr/>
          <a:lstStyle/>
          <a:p>
            <a:r>
              <a:rPr lang="en-US" dirty="0"/>
              <a:t>Indefinite Articles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7C02F-02C5-4B93-B1F6-8B649E9C12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r>
              <a:rPr lang="en-US" dirty="0"/>
              <a:t>In English, we have 3 indefinite articles: “a/an”  and “some”</a:t>
            </a:r>
          </a:p>
          <a:p>
            <a:r>
              <a:rPr lang="en-US" dirty="0"/>
              <a:t>We use it when we are talking any item.</a:t>
            </a:r>
          </a:p>
          <a:p>
            <a:pPr lvl="1"/>
            <a:r>
              <a:rPr lang="en-US" dirty="0"/>
              <a:t>Ex) Pass me </a:t>
            </a:r>
            <a:r>
              <a:rPr lang="en-US" u="sng" dirty="0"/>
              <a:t>a</a:t>
            </a:r>
            <a:r>
              <a:rPr lang="en-US" dirty="0"/>
              <a:t> pencil, please</a:t>
            </a:r>
          </a:p>
          <a:p>
            <a:pPr lvl="1"/>
            <a:r>
              <a:rPr lang="en-US" dirty="0"/>
              <a:t>Ex) I’m going to eat </a:t>
            </a:r>
            <a:r>
              <a:rPr lang="en-US" u="sng" dirty="0"/>
              <a:t>an</a:t>
            </a:r>
            <a:r>
              <a:rPr lang="en-US" dirty="0"/>
              <a:t> apple.</a:t>
            </a:r>
          </a:p>
          <a:p>
            <a:pPr lvl="1"/>
            <a:r>
              <a:rPr lang="en-US" dirty="0"/>
              <a:t>Ex) I need </a:t>
            </a:r>
            <a:r>
              <a:rPr lang="en-US" u="sng" dirty="0"/>
              <a:t>some</a:t>
            </a:r>
            <a:r>
              <a:rPr lang="en-US" dirty="0"/>
              <a:t> paper. </a:t>
            </a:r>
          </a:p>
          <a:p>
            <a:pPr lvl="1"/>
            <a:endParaRPr lang="en-US" dirty="0"/>
          </a:p>
          <a:p>
            <a:r>
              <a:rPr lang="en-US" dirty="0"/>
              <a:t>In Spanish, there are 2 ways to say “a/an” and 2 ways to say “some” according to the number &amp; gender of the noun</a:t>
            </a:r>
          </a:p>
          <a:p>
            <a:endParaRPr lang="en-US" dirty="0"/>
          </a:p>
        </p:txBody>
      </p:sp>
      <p:graphicFrame>
        <p:nvGraphicFramePr>
          <p:cNvPr id="5" name="Table 2">
            <a:extLst>
              <a:ext uri="{FF2B5EF4-FFF2-40B4-BE49-F238E27FC236}">
                <a16:creationId xmlns:a16="http://schemas.microsoft.com/office/drawing/2014/main" id="{8BBE9429-B6DE-49B2-9174-443C646775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2752616"/>
              </p:ext>
            </p:extLst>
          </p:nvPr>
        </p:nvGraphicFramePr>
        <p:xfrm>
          <a:off x="2860041" y="4802716"/>
          <a:ext cx="6471918" cy="1920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57306">
                  <a:extLst>
                    <a:ext uri="{9D8B030D-6E8A-4147-A177-3AD203B41FA5}">
                      <a16:colId xmlns:a16="http://schemas.microsoft.com/office/drawing/2014/main" val="3914901730"/>
                    </a:ext>
                  </a:extLst>
                </a:gridCol>
                <a:gridCol w="2157306">
                  <a:extLst>
                    <a:ext uri="{9D8B030D-6E8A-4147-A177-3AD203B41FA5}">
                      <a16:colId xmlns:a16="http://schemas.microsoft.com/office/drawing/2014/main" val="1172866626"/>
                    </a:ext>
                  </a:extLst>
                </a:gridCol>
                <a:gridCol w="2157306">
                  <a:extLst>
                    <a:ext uri="{9D8B030D-6E8A-4147-A177-3AD203B41FA5}">
                      <a16:colId xmlns:a16="http://schemas.microsoft.com/office/drawing/2014/main" val="29471318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Singular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Plural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9476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Masculine</a:t>
                      </a:r>
                    </a:p>
                  </a:txBody>
                  <a:tcPr>
                    <a:solidFill>
                      <a:srgbClr val="65D0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un</a:t>
                      </a:r>
                    </a:p>
                  </a:txBody>
                  <a:tcPr>
                    <a:solidFill>
                      <a:srgbClr val="65D0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/>
                        <a:t>unos</a:t>
                      </a:r>
                      <a:endParaRPr lang="en-US" sz="3600" dirty="0"/>
                    </a:p>
                  </a:txBody>
                  <a:tcPr>
                    <a:solidFill>
                      <a:srgbClr val="65D0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35903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Feminine</a:t>
                      </a:r>
                    </a:p>
                  </a:txBody>
                  <a:tcPr>
                    <a:solidFill>
                      <a:srgbClr val="E35F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una</a:t>
                      </a:r>
                    </a:p>
                  </a:txBody>
                  <a:tcPr>
                    <a:solidFill>
                      <a:srgbClr val="E35F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/>
                        <a:t>unas</a:t>
                      </a:r>
                      <a:endParaRPr lang="en-US" sz="3600" dirty="0"/>
                    </a:p>
                  </a:txBody>
                  <a:tcPr>
                    <a:solidFill>
                      <a:srgbClr val="E35FB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68805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6364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DF7A3-CF28-47EE-9882-FEB38D49D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42875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How do I make a noun plural in Spanish?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C205C-A52B-4783-8DA7-2BFB7551F1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875" y="1294764"/>
            <a:ext cx="10515600" cy="5723255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500" dirty="0"/>
              <a:t>If the noun ends in a vowel, add “</a:t>
            </a:r>
            <a:r>
              <a:rPr lang="en-US" sz="3500" b="1" dirty="0">
                <a:solidFill>
                  <a:srgbClr val="FF0000"/>
                </a:solidFill>
              </a:rPr>
              <a:t>s</a:t>
            </a:r>
            <a:r>
              <a:rPr lang="en-US" sz="3500" dirty="0"/>
              <a:t>”</a:t>
            </a:r>
          </a:p>
          <a:p>
            <a:pPr lvl="1"/>
            <a:r>
              <a:rPr lang="en-US" dirty="0"/>
              <a:t>El chico		</a:t>
            </a:r>
            <a:r>
              <a:rPr lang="en-US" dirty="0">
                <a:sym typeface="Wingdings" panose="05000000000000000000" pitchFamily="2" charset="2"/>
              </a:rPr>
              <a:t> los chicos</a:t>
            </a:r>
            <a:endParaRPr lang="en-US" dirty="0"/>
          </a:p>
          <a:p>
            <a:pPr lvl="1"/>
            <a:r>
              <a:rPr lang="en-US" dirty="0"/>
              <a:t>El </a:t>
            </a:r>
            <a:r>
              <a:rPr lang="en-US" dirty="0" err="1"/>
              <a:t>estudiante</a:t>
            </a:r>
            <a:r>
              <a:rPr lang="en-US" dirty="0"/>
              <a:t>	</a:t>
            </a:r>
            <a:r>
              <a:rPr lang="en-US" dirty="0">
                <a:sym typeface="Wingdings" panose="05000000000000000000" pitchFamily="2" charset="2"/>
              </a:rPr>
              <a:t> los </a:t>
            </a:r>
            <a:r>
              <a:rPr lang="en-US" dirty="0" err="1">
                <a:sym typeface="Wingdings" panose="05000000000000000000" pitchFamily="2" charset="2"/>
              </a:rPr>
              <a:t>estudiantes</a:t>
            </a:r>
            <a:endParaRPr lang="en-US" dirty="0"/>
          </a:p>
          <a:p>
            <a:pPr lvl="1"/>
            <a:r>
              <a:rPr lang="en-US" dirty="0"/>
              <a:t>La </a:t>
            </a:r>
            <a:r>
              <a:rPr lang="en-US" dirty="0" err="1"/>
              <a:t>estudiante</a:t>
            </a:r>
            <a:r>
              <a:rPr lang="en-US" dirty="0"/>
              <a:t>	</a:t>
            </a:r>
            <a:r>
              <a:rPr lang="en-US" dirty="0">
                <a:sym typeface="Wingdings" panose="05000000000000000000" pitchFamily="2" charset="2"/>
              </a:rPr>
              <a:t> las </a:t>
            </a:r>
            <a:r>
              <a:rPr lang="en-US" dirty="0" err="1">
                <a:sym typeface="Wingdings" panose="05000000000000000000" pitchFamily="2" charset="2"/>
              </a:rPr>
              <a:t>estudiantes</a:t>
            </a:r>
            <a:endParaRPr lang="en-US" dirty="0"/>
          </a:p>
          <a:p>
            <a:pPr lvl="1"/>
            <a:r>
              <a:rPr lang="en-US" dirty="0"/>
              <a:t>La </a:t>
            </a:r>
            <a:r>
              <a:rPr lang="en-US" dirty="0" err="1"/>
              <a:t>silla</a:t>
            </a:r>
            <a:r>
              <a:rPr lang="en-US" dirty="0"/>
              <a:t>		</a:t>
            </a:r>
            <a:r>
              <a:rPr lang="en-US" dirty="0">
                <a:sym typeface="Wingdings" panose="05000000000000000000" pitchFamily="2" charset="2"/>
              </a:rPr>
              <a:t> las </a:t>
            </a:r>
            <a:r>
              <a:rPr lang="en-US" dirty="0" err="1">
                <a:sym typeface="Wingdings" panose="05000000000000000000" pitchFamily="2" charset="2"/>
              </a:rPr>
              <a:t>sillas</a:t>
            </a:r>
            <a:endParaRPr lang="en-US" dirty="0"/>
          </a:p>
          <a:p>
            <a:pPr lvl="1"/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sz="3500" dirty="0"/>
              <a:t>If the noun ends in a consonant, add “-</a:t>
            </a:r>
            <a:r>
              <a:rPr lang="en-US" sz="3500" b="1" dirty="0">
                <a:solidFill>
                  <a:srgbClr val="FF0000"/>
                </a:solidFill>
              </a:rPr>
              <a:t>es</a:t>
            </a:r>
            <a:r>
              <a:rPr lang="en-US" sz="3500" dirty="0"/>
              <a:t>”</a:t>
            </a:r>
          </a:p>
          <a:p>
            <a:pPr lvl="1"/>
            <a:r>
              <a:rPr lang="en-US" dirty="0"/>
              <a:t>el cartel </a:t>
            </a:r>
            <a:r>
              <a:rPr lang="en-US" dirty="0">
                <a:sym typeface="Wingdings" panose="05000000000000000000" pitchFamily="2" charset="2"/>
              </a:rPr>
              <a:t> los </a:t>
            </a:r>
            <a:r>
              <a:rPr lang="en-US" dirty="0" err="1">
                <a:sym typeface="Wingdings" panose="05000000000000000000" pitchFamily="2" charset="2"/>
              </a:rPr>
              <a:t>carteles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/>
              <a:t>la ciudad </a:t>
            </a:r>
            <a:r>
              <a:rPr lang="en-US" dirty="0">
                <a:sym typeface="Wingdings" panose="05000000000000000000" pitchFamily="2" charset="2"/>
              </a:rPr>
              <a:t> las </a:t>
            </a:r>
            <a:r>
              <a:rPr lang="en-US" dirty="0" err="1">
                <a:sym typeface="Wingdings" panose="05000000000000000000" pitchFamily="2" charset="2"/>
              </a:rPr>
              <a:t>ciudades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/>
              <a:t>el </a:t>
            </a:r>
            <a:r>
              <a:rPr lang="en-US" dirty="0" err="1"/>
              <a:t>camión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los </a:t>
            </a:r>
            <a:r>
              <a:rPr lang="en-US" dirty="0" err="1">
                <a:sym typeface="Wingdings" panose="05000000000000000000" pitchFamily="2" charset="2"/>
              </a:rPr>
              <a:t>camiones</a:t>
            </a:r>
            <a:r>
              <a:rPr lang="en-US" dirty="0">
                <a:sym typeface="Wingdings" panose="05000000000000000000" pitchFamily="2" charset="2"/>
              </a:rPr>
              <a:t> (we drop the accent because the stress naturally falls on the 2</a:t>
            </a:r>
            <a:r>
              <a:rPr lang="en-US" baseline="30000" dirty="0">
                <a:sym typeface="Wingdings" panose="05000000000000000000" pitchFamily="2" charset="2"/>
              </a:rPr>
              <a:t>nd</a:t>
            </a:r>
            <a:r>
              <a:rPr lang="en-US" dirty="0">
                <a:sym typeface="Wingdings" panose="05000000000000000000" pitchFamily="2" charset="2"/>
              </a:rPr>
              <a:t> to last syllable now). </a:t>
            </a:r>
          </a:p>
          <a:p>
            <a:pPr marL="457200" lvl="1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sz="3500" dirty="0"/>
              <a:t>If the noun ends in a “z,” change the </a:t>
            </a:r>
            <a:r>
              <a:rPr lang="en-US" sz="3500" dirty="0" err="1"/>
              <a:t>z</a:t>
            </a:r>
            <a:r>
              <a:rPr lang="en-US" sz="3500" dirty="0" err="1">
                <a:sym typeface="Wingdings" panose="05000000000000000000" pitchFamily="2" charset="2"/>
              </a:rPr>
              <a:t></a:t>
            </a:r>
            <a:r>
              <a:rPr lang="en-US" sz="3500" b="1" dirty="0" err="1">
                <a:solidFill>
                  <a:srgbClr val="FF0000"/>
                </a:solidFill>
                <a:sym typeface="Wingdings" panose="05000000000000000000" pitchFamily="2" charset="2"/>
              </a:rPr>
              <a:t>c</a:t>
            </a:r>
            <a:r>
              <a:rPr lang="en-US" sz="3500" dirty="0">
                <a:sym typeface="Wingdings" panose="05000000000000000000" pitchFamily="2" charset="2"/>
              </a:rPr>
              <a:t> and add “-</a:t>
            </a:r>
            <a:r>
              <a:rPr lang="en-US" sz="3500" b="1" dirty="0">
                <a:solidFill>
                  <a:srgbClr val="FF0000"/>
                </a:solidFill>
                <a:sym typeface="Wingdings" panose="05000000000000000000" pitchFamily="2" charset="2"/>
              </a:rPr>
              <a:t>es</a:t>
            </a:r>
            <a:r>
              <a:rPr lang="en-US" sz="3500" dirty="0">
                <a:sym typeface="Wingdings" panose="05000000000000000000" pitchFamily="2" charset="2"/>
              </a:rPr>
              <a:t>”</a:t>
            </a:r>
          </a:p>
          <a:p>
            <a:pPr lvl="1"/>
            <a:r>
              <a:rPr lang="en-US" dirty="0"/>
              <a:t>El </a:t>
            </a:r>
            <a:r>
              <a:rPr lang="en-US" dirty="0" err="1"/>
              <a:t>lápiz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los </a:t>
            </a:r>
            <a:r>
              <a:rPr lang="en-US" dirty="0" err="1">
                <a:sym typeface="Wingdings" panose="05000000000000000000" pitchFamily="2" charset="2"/>
              </a:rPr>
              <a:t>lápices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>
                <a:sym typeface="Wingdings" panose="05000000000000000000" pitchFamily="2" charset="2"/>
              </a:rPr>
              <a:t>La </a:t>
            </a:r>
            <a:r>
              <a:rPr lang="en-US" dirty="0" err="1">
                <a:sym typeface="Wingdings" panose="05000000000000000000" pitchFamily="2" charset="2"/>
              </a:rPr>
              <a:t>nariz</a:t>
            </a:r>
            <a:r>
              <a:rPr lang="en-US" dirty="0">
                <a:sym typeface="Wingdings" panose="05000000000000000000" pitchFamily="2" charset="2"/>
              </a:rPr>
              <a:t>  las </a:t>
            </a:r>
            <a:r>
              <a:rPr lang="en-US" dirty="0" err="1">
                <a:sym typeface="Wingdings" panose="05000000000000000000" pitchFamily="2" charset="2"/>
              </a:rPr>
              <a:t>narices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57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BA08DDD1A917498AC7B4DCB8B97810" ma:contentTypeVersion="10" ma:contentTypeDescription="Create a new document." ma:contentTypeScope="" ma:versionID="a2453f402e131ba46f6b9b4070cdabf3">
  <xsd:schema xmlns:xsd="http://www.w3.org/2001/XMLSchema" xmlns:xs="http://www.w3.org/2001/XMLSchema" xmlns:p="http://schemas.microsoft.com/office/2006/metadata/properties" xmlns:ns2="7054d92a-f9bd-4a27-ac5f-eeceb6ec5622" targetNamespace="http://schemas.microsoft.com/office/2006/metadata/properties" ma:root="true" ma:fieldsID="2d612bfc70cf69b16aa7bdc7e2cf75c4" ns2:_="">
    <xsd:import namespace="7054d92a-f9bd-4a27-ac5f-eeceb6ec56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54d92a-f9bd-4a27-ac5f-eeceb6ec56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0A7E812-D0C2-467A-92A3-3EA9D46103B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B5413DB-F1DC-4692-B5B0-902F35FEC599}">
  <ds:schemaRefs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www.w3.org/XML/1998/namespace"/>
    <ds:schemaRef ds:uri="http://schemas.microsoft.com/office/2006/documentManagement/types"/>
    <ds:schemaRef ds:uri="7054d92a-f9bd-4a27-ac5f-eeceb6ec5622"/>
    <ds:schemaRef ds:uri="http://schemas.microsoft.com/office/2006/metadata/properties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59BE7194-7A1E-49AD-BAC2-E87450F671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054d92a-f9bd-4a27-ac5f-eeceb6ec56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498</Words>
  <Application>Microsoft Office PowerPoint</Application>
  <PresentationFormat>Widescreen</PresentationFormat>
  <Paragraphs>99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Chiller</vt:lpstr>
      <vt:lpstr>Office Theme</vt:lpstr>
      <vt:lpstr>Put your phone in the cubby before the bell rings.  Warm Up Write the correct definite article (el/la) in front of each noun  1. ____ agua* 2. ____ mesa 3. ____ cuaderno 4. ____ papel 5. ____ estación </vt:lpstr>
      <vt:lpstr>HELP!!!</vt:lpstr>
      <vt:lpstr>Use LONERS &amp; DIÓNZA to determine the gender of the noun</vt:lpstr>
      <vt:lpstr>Exceptions!!!!!</vt:lpstr>
      <vt:lpstr>Definite Articles</vt:lpstr>
      <vt:lpstr>Indefinite Articles</vt:lpstr>
      <vt:lpstr>How do I make a noun plural in Spanish?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Bowers</dc:creator>
  <cp:lastModifiedBy>Sarah Bowers</cp:lastModifiedBy>
  <cp:revision>45</cp:revision>
  <dcterms:created xsi:type="dcterms:W3CDTF">2020-01-17T16:25:23Z</dcterms:created>
  <dcterms:modified xsi:type="dcterms:W3CDTF">2022-01-18T15:14:17Z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0x0101008FBA08DDD1A917498AC7B4DCB8B97810</vt:lpwstr>
  </property>
</Properties>
</file>