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89" r:id="rId4"/>
  </p:sldMasterIdLst>
  <p:notesMasterIdLst>
    <p:notesMasterId r:id="rId71"/>
  </p:notesMasterIdLst>
  <p:sldIdLst>
    <p:sldId id="256" r:id="rId5"/>
    <p:sldId id="338" r:id="rId6"/>
    <p:sldId id="387" r:id="rId7"/>
    <p:sldId id="388" r:id="rId8"/>
    <p:sldId id="389" r:id="rId9"/>
    <p:sldId id="334" r:id="rId10"/>
    <p:sldId id="390" r:id="rId11"/>
    <p:sldId id="411" r:id="rId12"/>
    <p:sldId id="412" r:id="rId13"/>
    <p:sldId id="437" r:id="rId14"/>
    <p:sldId id="436" r:id="rId15"/>
    <p:sldId id="393" r:id="rId16"/>
    <p:sldId id="415" r:id="rId17"/>
    <p:sldId id="401" r:id="rId18"/>
    <p:sldId id="402" r:id="rId19"/>
    <p:sldId id="443" r:id="rId20"/>
    <p:sldId id="442" r:id="rId21"/>
    <p:sldId id="409" r:id="rId22"/>
    <p:sldId id="410" r:id="rId23"/>
    <p:sldId id="396" r:id="rId24"/>
    <p:sldId id="418" r:id="rId25"/>
    <p:sldId id="405" r:id="rId26"/>
    <p:sldId id="406" r:id="rId27"/>
    <p:sldId id="450" r:id="rId28"/>
    <p:sldId id="451" r:id="rId29"/>
    <p:sldId id="403" r:id="rId30"/>
    <p:sldId id="404" r:id="rId31"/>
    <p:sldId id="394" r:id="rId32"/>
    <p:sldId id="416" r:id="rId33"/>
    <p:sldId id="419" r:id="rId34"/>
    <p:sldId id="420" r:id="rId35"/>
    <p:sldId id="452" r:id="rId36"/>
    <p:sldId id="453" r:id="rId37"/>
    <p:sldId id="444" r:id="rId38"/>
    <p:sldId id="445" r:id="rId39"/>
    <p:sldId id="435" r:id="rId40"/>
    <p:sldId id="438" r:id="rId41"/>
    <p:sldId id="446" r:id="rId42"/>
    <p:sldId id="447" r:id="rId43"/>
    <p:sldId id="421" r:id="rId44"/>
    <p:sldId id="422" r:id="rId45"/>
    <p:sldId id="397" r:id="rId46"/>
    <p:sldId id="398" r:id="rId47"/>
    <p:sldId id="448" r:id="rId48"/>
    <p:sldId id="449" r:id="rId49"/>
    <p:sldId id="395" r:id="rId50"/>
    <p:sldId id="417" r:id="rId51"/>
    <p:sldId id="423" r:id="rId52"/>
    <p:sldId id="424" r:id="rId53"/>
    <p:sldId id="413" r:id="rId54"/>
    <p:sldId id="414" r:id="rId55"/>
    <p:sldId id="427" r:id="rId56"/>
    <p:sldId id="428" r:id="rId57"/>
    <p:sldId id="399" r:id="rId58"/>
    <p:sldId id="400" r:id="rId59"/>
    <p:sldId id="430" r:id="rId60"/>
    <p:sldId id="432" r:id="rId61"/>
    <p:sldId id="433" r:id="rId62"/>
    <p:sldId id="434" r:id="rId63"/>
    <p:sldId id="425" r:id="rId64"/>
    <p:sldId id="426" r:id="rId65"/>
    <p:sldId id="407" r:id="rId66"/>
    <p:sldId id="408" r:id="rId67"/>
    <p:sldId id="439" r:id="rId68"/>
    <p:sldId id="440" r:id="rId69"/>
    <p:sldId id="441" r:id="rId7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4422E0-0624-4461-B236-1F79F166BB97}" v="8" dt="2022-11-03T15:29:48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erssis Ambert-Prieto" userId="7bd07f02-8f74-4444-8cbd-0077a2efaa39" providerId="ADAL" clId="{2F4422E0-0624-4461-B236-1F79F166BB97}"/>
    <pc:docChg chg="undo custSel addSld delSld modSld">
      <pc:chgData name="Kierssis Ambert-Prieto" userId="7bd07f02-8f74-4444-8cbd-0077a2efaa39" providerId="ADAL" clId="{2F4422E0-0624-4461-B236-1F79F166BB97}" dt="2022-11-03T15:29:48.668" v="8" actId="2696"/>
      <pc:docMkLst>
        <pc:docMk/>
      </pc:docMkLst>
      <pc:sldChg chg="del">
        <pc:chgData name="Kierssis Ambert-Prieto" userId="7bd07f02-8f74-4444-8cbd-0077a2efaa39" providerId="ADAL" clId="{2F4422E0-0624-4461-B236-1F79F166BB97}" dt="2022-11-03T15:27:23.214" v="1" actId="2696"/>
        <pc:sldMkLst>
          <pc:docMk/>
          <pc:sldMk cId="0" sldId="257"/>
        </pc:sldMkLst>
      </pc:sldChg>
      <pc:sldChg chg="del">
        <pc:chgData name="Kierssis Ambert-Prieto" userId="7bd07f02-8f74-4444-8cbd-0077a2efaa39" providerId="ADAL" clId="{2F4422E0-0624-4461-B236-1F79F166BB97}" dt="2022-11-03T15:27:05.938" v="0" actId="2696"/>
        <pc:sldMkLst>
          <pc:docMk/>
          <pc:sldMk cId="2826626122" sldId="293"/>
        </pc:sldMkLst>
      </pc:sldChg>
      <pc:sldChg chg="modSp mod">
        <pc:chgData name="Kierssis Ambert-Prieto" userId="7bd07f02-8f74-4444-8cbd-0077a2efaa39" providerId="ADAL" clId="{2F4422E0-0624-4461-B236-1F79F166BB97}" dt="2022-11-03T15:29:24.720" v="5" actId="20577"/>
        <pc:sldMkLst>
          <pc:docMk/>
          <pc:sldMk cId="951047370" sldId="427"/>
        </pc:sldMkLst>
        <pc:spChg chg="mod">
          <ac:chgData name="Kierssis Ambert-Prieto" userId="7bd07f02-8f74-4444-8cbd-0077a2efaa39" providerId="ADAL" clId="{2F4422E0-0624-4461-B236-1F79F166BB97}" dt="2022-11-03T15:29:24.720" v="5" actId="20577"/>
          <ac:spMkLst>
            <pc:docMk/>
            <pc:sldMk cId="951047370" sldId="427"/>
            <ac:spMk id="2" creationId="{FDCD1EDF-DD79-4B17-A129-5AB88EB80B3B}"/>
          </ac:spMkLst>
        </pc:spChg>
      </pc:sldChg>
      <pc:sldChg chg="modSp mod">
        <pc:chgData name="Kierssis Ambert-Prieto" userId="7bd07f02-8f74-4444-8cbd-0077a2efaa39" providerId="ADAL" clId="{2F4422E0-0624-4461-B236-1F79F166BB97}" dt="2022-11-03T15:29:28.950" v="6" actId="20577"/>
        <pc:sldMkLst>
          <pc:docMk/>
          <pc:sldMk cId="2983842394" sldId="428"/>
        </pc:sldMkLst>
        <pc:spChg chg="mod">
          <ac:chgData name="Kierssis Ambert-Prieto" userId="7bd07f02-8f74-4444-8cbd-0077a2efaa39" providerId="ADAL" clId="{2F4422E0-0624-4461-B236-1F79F166BB97}" dt="2022-11-03T15:29:28.950" v="6" actId="20577"/>
          <ac:spMkLst>
            <pc:docMk/>
            <pc:sldMk cId="2983842394" sldId="428"/>
            <ac:spMk id="2" creationId="{FDCD1EDF-DD79-4B17-A129-5AB88EB80B3B}"/>
          </ac:spMkLst>
        </pc:spChg>
      </pc:sldChg>
      <pc:sldChg chg="add del">
        <pc:chgData name="Kierssis Ambert-Prieto" userId="7bd07f02-8f74-4444-8cbd-0077a2efaa39" providerId="ADAL" clId="{2F4422E0-0624-4461-B236-1F79F166BB97}" dt="2022-11-03T15:29:48.668" v="8" actId="2696"/>
        <pc:sldMkLst>
          <pc:docMk/>
          <pc:sldMk cId="1794432340" sldId="430"/>
        </pc:sldMkLst>
      </pc:sldChg>
      <pc:sldMasterChg chg="delSldLayout">
        <pc:chgData name="Kierssis Ambert-Prieto" userId="7bd07f02-8f74-4444-8cbd-0077a2efaa39" providerId="ADAL" clId="{2F4422E0-0624-4461-B236-1F79F166BB97}" dt="2022-11-03T15:27:23.214" v="1" actId="2696"/>
        <pc:sldMasterMkLst>
          <pc:docMk/>
          <pc:sldMasterMk cId="1392448565" sldId="2147484289"/>
        </pc:sldMasterMkLst>
        <pc:sldLayoutChg chg="del">
          <pc:chgData name="Kierssis Ambert-Prieto" userId="7bd07f02-8f74-4444-8cbd-0077a2efaa39" providerId="ADAL" clId="{2F4422E0-0624-4461-B236-1F79F166BB97}" dt="2022-11-03T15:27:23.214" v="1" actId="2696"/>
          <pc:sldLayoutMkLst>
            <pc:docMk/>
            <pc:sldMasterMk cId="1392448565" sldId="2147484289"/>
            <pc:sldLayoutMk cId="4277695356" sldId="214748430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457201"/>
            <a:ext cx="6507167" cy="24003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0"/>
            <a:ext cx="6507167" cy="142875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8159614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549649"/>
            <a:ext cx="7429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3974702"/>
            <a:ext cx="7429500" cy="37028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325182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34314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283563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6625875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481436"/>
            <a:ext cx="7429500" cy="11016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3036"/>
            <a:ext cx="7429501" cy="6453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28358490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914650"/>
            <a:ext cx="7429500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1400"/>
            <a:ext cx="7429500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78638793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628900"/>
            <a:ext cx="74295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4924296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79012091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457200"/>
            <a:ext cx="1657886" cy="3886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457200"/>
            <a:ext cx="5657850" cy="38862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85604402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190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0259378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2481436"/>
            <a:ext cx="6515100" cy="11016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3583036"/>
            <a:ext cx="651510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7192682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000250"/>
            <a:ext cx="3657600" cy="23431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000250"/>
            <a:ext cx="3657600" cy="2343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1068790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1993900"/>
            <a:ext cx="344169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2432447"/>
            <a:ext cx="3657600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000250"/>
            <a:ext cx="345321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432447"/>
            <a:ext cx="3657601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2488850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46467274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379287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2661841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457201"/>
            <a:ext cx="4457701" cy="38862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2661841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4020215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4000501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3716"/>
            <a:ext cx="2457449" cy="517779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4000501" cy="13716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4412457"/>
            <a:ext cx="685800" cy="273844"/>
          </a:xfrm>
        </p:spPr>
        <p:txBody>
          <a:bodyPr/>
          <a:lstStyle/>
          <a:p>
            <a:fld id="{9D6E9DEC-419B-4CC5-A080-3B06BD5A829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4412457"/>
            <a:ext cx="382905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4412457"/>
            <a:ext cx="2419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40476393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000250"/>
            <a:ext cx="7429499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4412457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392448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  <p:sldLayoutId id="2147484301" r:id="rId12"/>
    <p:sldLayoutId id="2147484302" r:id="rId13"/>
    <p:sldLayoutId id="2147484303" r:id="rId14"/>
    <p:sldLayoutId id="2147484304" r:id="rId15"/>
    <p:sldLayoutId id="2147484305" r:id="rId16"/>
    <p:sldLayoutId id="2147484306" r:id="rId17"/>
    <p:sldLayoutId id="2147484308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34212"/>
            <a:ext cx="8520600" cy="33914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MX"/>
              <a:t>Español 1 </a:t>
            </a:r>
            <a:br>
              <a:rPr lang="es-MX"/>
            </a:br>
            <a:r>
              <a:rPr lang="es-MX"/>
              <a:t>juego de ser vs. estar</a:t>
            </a:r>
            <a:br>
              <a:rPr lang="es-MX"/>
            </a:b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 flipV="1">
            <a:off x="311700" y="4398923"/>
            <a:ext cx="8520600" cy="45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>
            <a:normAutofit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Mis amigas ___ </a:t>
            </a:r>
            <a:r>
              <a:rPr lang="en-US" sz="8000" cap="none" err="1">
                <a:latin typeface="Berlin Sans FB" panose="020E0602020502020306" pitchFamily="34" charset="0"/>
              </a:rPr>
              <a:t>en</a:t>
            </a:r>
            <a:r>
              <a:rPr lang="en-US" sz="8000" cap="none">
                <a:latin typeface="Berlin Sans FB" panose="020E0602020502020306" pitchFamily="34" charset="0"/>
              </a:rPr>
              <a:t> la </a:t>
            </a:r>
            <a:r>
              <a:rPr lang="en-US" sz="8000" cap="none" err="1">
                <a:latin typeface="Berlin Sans FB" panose="020E0602020502020306" pitchFamily="34" charset="0"/>
              </a:rPr>
              <a:t>biblioteca</a:t>
            </a:r>
            <a:r>
              <a:rPr lang="en-US" sz="8000" cap="none">
                <a:latin typeface="Berlin Sans FB" panose="020E0602020502020306" pitchFamily="34" charset="0"/>
              </a:rPr>
              <a:t>.</a:t>
            </a:r>
            <a:br>
              <a:rPr lang="en-US" sz="8000">
                <a:latin typeface="Berlin Sans FB" panose="020E0602020502020306" pitchFamily="34" charset="0"/>
              </a:rPr>
            </a:br>
            <a:endParaRPr lang="es-MX" sz="8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90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6" y="450150"/>
            <a:ext cx="8952614" cy="40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cap="none">
                <a:latin typeface="Berlin Sans FB" panose="020E0602020502020306" pitchFamily="34" charset="0"/>
              </a:rPr>
              <a:t>Mis amigas </a:t>
            </a:r>
            <a:r>
              <a:rPr lang="en-US" sz="8900" cap="none" err="1">
                <a:solidFill>
                  <a:srgbClr val="00B0F0"/>
                </a:solidFill>
                <a:latin typeface="Berlin Sans FB" panose="020E0602020502020306" pitchFamily="34" charset="0"/>
              </a:rPr>
              <a:t>están</a:t>
            </a:r>
            <a:r>
              <a:rPr lang="en-US" sz="8900" cap="none">
                <a:latin typeface="Berlin Sans FB" panose="020E0602020502020306" pitchFamily="34" charset="0"/>
              </a:rPr>
              <a:t> </a:t>
            </a:r>
            <a:r>
              <a:rPr lang="en-US" sz="8900" cap="none" err="1">
                <a:latin typeface="Berlin Sans FB" panose="020E0602020502020306" pitchFamily="34" charset="0"/>
              </a:rPr>
              <a:t>en</a:t>
            </a:r>
            <a:r>
              <a:rPr lang="en-US" sz="8900" cap="none">
                <a:latin typeface="Berlin Sans FB" panose="020E0602020502020306" pitchFamily="34" charset="0"/>
              </a:rPr>
              <a:t> </a:t>
            </a:r>
            <a:br>
              <a:rPr lang="en-US" sz="8900" cap="none">
                <a:latin typeface="Berlin Sans FB" panose="020E0602020502020306" pitchFamily="34" charset="0"/>
              </a:rPr>
            </a:br>
            <a:r>
              <a:rPr lang="en-US" sz="8900" cap="none">
                <a:latin typeface="Berlin Sans FB" panose="020E0602020502020306" pitchFamily="34" charset="0"/>
              </a:rPr>
              <a:t>la </a:t>
            </a:r>
            <a:r>
              <a:rPr lang="en-US" sz="8900" cap="none" err="1">
                <a:latin typeface="Berlin Sans FB" panose="020E0602020502020306" pitchFamily="34" charset="0"/>
              </a:rPr>
              <a:t>biblioteca</a:t>
            </a:r>
            <a:r>
              <a:rPr lang="en-US" sz="8900" cap="none">
                <a:latin typeface="Berlin Sans FB" panose="020E0602020502020306" pitchFamily="34" charset="0"/>
              </a:rPr>
              <a:t>.</a:t>
            </a:r>
            <a:br>
              <a:rPr lang="en-US" sz="8900" cap="none">
                <a:latin typeface="Berlin Sans FB" panose="020E0602020502020306" pitchFamily="34" charset="0"/>
              </a:rPr>
            </a:br>
            <a:br>
              <a:rPr lang="en-US" sz="8000">
                <a:latin typeface="Berlin Sans FB" panose="020E0602020502020306" pitchFamily="34" charset="0"/>
              </a:rPr>
            </a:br>
            <a:r>
              <a:rPr lang="en-US" sz="3300" u="sng" cap="none">
                <a:solidFill>
                  <a:srgbClr val="00B0F0"/>
                </a:solidFill>
                <a:latin typeface="Berlin Sans FB" panose="020E0602020502020306" pitchFamily="34" charset="0"/>
              </a:rPr>
              <a:t>Location:</a:t>
            </a:r>
            <a:r>
              <a:rPr lang="en-US" sz="3300" cap="none">
                <a:solidFill>
                  <a:srgbClr val="00B0F0"/>
                </a:solidFill>
                <a:latin typeface="Berlin Sans FB" panose="020E0602020502020306" pitchFamily="34" charset="0"/>
              </a:rPr>
              <a:t> My friends are in the library.</a:t>
            </a:r>
            <a:endParaRPr lang="es-MX" sz="33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61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>
            <a:normAutofit/>
          </a:bodyPr>
          <a:lstStyle/>
          <a:p>
            <a:pPr algn="ctr"/>
            <a:r>
              <a:rPr lang="en-US" sz="8000" cap="none" err="1">
                <a:latin typeface="Berlin Sans FB" panose="020E0602020502020306" pitchFamily="34" charset="0"/>
              </a:rPr>
              <a:t>Nosotros</a:t>
            </a:r>
            <a:r>
              <a:rPr lang="en-US" sz="8000" cap="none">
                <a:latin typeface="Berlin Sans FB" panose="020E0602020502020306" pitchFamily="34" charset="0"/>
              </a:rPr>
              <a:t> ___ </a:t>
            </a:r>
            <a:r>
              <a:rPr lang="en-US" sz="8000" cap="none" err="1">
                <a:latin typeface="Berlin Sans FB" panose="020E0602020502020306" pitchFamily="34" charset="0"/>
              </a:rPr>
              <a:t>colombianos</a:t>
            </a:r>
            <a:r>
              <a:rPr lang="en-US" sz="8000" cap="none">
                <a:latin typeface="Berlin Sans FB" panose="020E0602020502020306" pitchFamily="34" charset="0"/>
              </a:rPr>
              <a:t>.</a:t>
            </a:r>
            <a:br>
              <a:rPr lang="en-US" sz="8000">
                <a:latin typeface="Berlin Sans FB" panose="020E0602020502020306" pitchFamily="34" charset="0"/>
              </a:rPr>
            </a:br>
            <a:endParaRPr lang="es-MX" sz="8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14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cap="none" err="1">
                <a:latin typeface="Berlin Sans FB" panose="020E0602020502020306" pitchFamily="34" charset="0"/>
              </a:rPr>
              <a:t>Nosotros</a:t>
            </a:r>
            <a:r>
              <a:rPr lang="en-US" sz="8900" cap="none">
                <a:latin typeface="Berlin Sans FB" panose="020E0602020502020306" pitchFamily="34" charset="0"/>
              </a:rPr>
              <a:t> </a:t>
            </a:r>
            <a:r>
              <a:rPr lang="en-US" sz="8900" cap="none" err="1">
                <a:solidFill>
                  <a:srgbClr val="FFFF00"/>
                </a:solidFill>
                <a:latin typeface="Berlin Sans FB" panose="020E0602020502020306" pitchFamily="34" charset="0"/>
              </a:rPr>
              <a:t>somos</a:t>
            </a:r>
            <a:r>
              <a:rPr lang="en-US" sz="8900" cap="none">
                <a:latin typeface="Berlin Sans FB" panose="020E0602020502020306" pitchFamily="34" charset="0"/>
              </a:rPr>
              <a:t> </a:t>
            </a:r>
            <a:r>
              <a:rPr lang="en-US" sz="8900" cap="none" err="1">
                <a:latin typeface="Berlin Sans FB" panose="020E0602020502020306" pitchFamily="34" charset="0"/>
              </a:rPr>
              <a:t>colombianos</a:t>
            </a:r>
            <a:r>
              <a:rPr lang="en-US" sz="8900" cap="none">
                <a:latin typeface="Berlin Sans FB" panose="020E0602020502020306" pitchFamily="34" charset="0"/>
              </a:rPr>
              <a:t>.</a:t>
            </a:r>
            <a:br>
              <a:rPr lang="en-US" sz="8900" cap="none">
                <a:latin typeface="Berlin Sans FB" panose="020E0602020502020306" pitchFamily="34" charset="0"/>
              </a:rPr>
            </a:br>
            <a:br>
              <a:rPr lang="en-US" sz="8900">
                <a:latin typeface="Berlin Sans FB" panose="020E0602020502020306" pitchFamily="34" charset="0"/>
              </a:rPr>
            </a:br>
            <a:r>
              <a:rPr lang="en-US" sz="3300" u="sng" cap="none">
                <a:solidFill>
                  <a:srgbClr val="FFFF00"/>
                </a:solidFill>
                <a:latin typeface="Berlin Sans FB" panose="020E0602020502020306" pitchFamily="34" charset="0"/>
              </a:rPr>
              <a:t>Origin:</a:t>
            </a:r>
            <a:r>
              <a:rPr lang="en-US" sz="3300" cap="none">
                <a:solidFill>
                  <a:srgbClr val="FFFF00"/>
                </a:solidFill>
                <a:latin typeface="Berlin Sans FB" panose="020E0602020502020306" pitchFamily="34" charset="0"/>
              </a:rPr>
              <a:t> We’re Colombian.</a:t>
            </a:r>
            <a:endParaRPr lang="es-MX" sz="33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32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1180214"/>
            <a:ext cx="8122122" cy="3963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What does the “T” stand for in DOCTOR?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6700" cap="none">
                <a:latin typeface="Berlin Sans FB" panose="020E0602020502020306" pitchFamily="34" charset="0"/>
              </a:rPr>
              <a:t> 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2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1180214"/>
            <a:ext cx="8122122" cy="3963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What does the “T” stand for in DOCTOR?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>
                <a:solidFill>
                  <a:srgbClr val="FFFF00"/>
                </a:solidFill>
                <a:latin typeface="Berlin Sans FB" panose="020E0602020502020306" pitchFamily="34" charset="0"/>
              </a:rPr>
              <a:t>Time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56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0150"/>
            <a:ext cx="9144000" cy="4090800"/>
          </a:xfrm>
        </p:spPr>
        <p:txBody>
          <a:bodyPr>
            <a:normAutofit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Luisa ___  </a:t>
            </a:r>
            <a:r>
              <a:rPr lang="en-US" sz="8000" cap="none" err="1">
                <a:latin typeface="Berlin Sans FB" panose="020E0602020502020306" pitchFamily="34" charset="0"/>
              </a:rPr>
              <a:t>enferma</a:t>
            </a:r>
            <a:r>
              <a:rPr lang="en-US" sz="8000" cap="none">
                <a:latin typeface="Berlin Sans FB" panose="020E0602020502020306" pitchFamily="34" charset="0"/>
              </a:rPr>
              <a:t>.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1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3" y="450150"/>
            <a:ext cx="8963247" cy="4090800"/>
          </a:xfrm>
        </p:spPr>
        <p:txBody>
          <a:bodyPr>
            <a:normAutofit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Luisa </a:t>
            </a:r>
            <a:r>
              <a:rPr lang="en-US" sz="8000" cap="none" err="1">
                <a:solidFill>
                  <a:srgbClr val="00B0F0"/>
                </a:solidFill>
                <a:latin typeface="Berlin Sans FB" panose="020E0602020502020306" pitchFamily="34" charset="0"/>
              </a:rPr>
              <a:t>está</a:t>
            </a:r>
            <a:r>
              <a:rPr lang="en-US" sz="8000" cap="none">
                <a:latin typeface="Berlin Sans FB" panose="020E0602020502020306" pitchFamily="34" charset="0"/>
              </a:rPr>
              <a:t> </a:t>
            </a:r>
            <a:r>
              <a:rPr lang="en-US" sz="8000" cap="none" err="1">
                <a:latin typeface="Berlin Sans FB" panose="020E0602020502020306" pitchFamily="34" charset="0"/>
              </a:rPr>
              <a:t>enferma</a:t>
            </a:r>
            <a:r>
              <a:rPr lang="en-US" sz="8000" cap="none">
                <a:latin typeface="Berlin Sans FB" panose="020E0602020502020306" pitchFamily="34" charset="0"/>
              </a:rPr>
              <a:t>.</a:t>
            </a:r>
            <a:br>
              <a:rPr lang="en-US" sz="8000" cap="none">
                <a:latin typeface="Berlin Sans FB" panose="020E0602020502020306" pitchFamily="34" charset="0"/>
              </a:rPr>
            </a:br>
            <a:br>
              <a:rPr lang="en-US" sz="6000">
                <a:latin typeface="Berlin Sans FB" panose="020E0602020502020306" pitchFamily="34" charset="0"/>
              </a:rPr>
            </a:br>
            <a:r>
              <a:rPr lang="en-US" sz="3000" u="sng" cap="none">
                <a:solidFill>
                  <a:srgbClr val="00B0F0"/>
                </a:solidFill>
                <a:latin typeface="Berlin Sans FB" panose="020E0602020502020306" pitchFamily="34" charset="0"/>
              </a:rPr>
              <a:t>Condition:</a:t>
            </a:r>
            <a:r>
              <a:rPr lang="en-US" sz="3000" cap="none">
                <a:solidFill>
                  <a:srgbClr val="00B0F0"/>
                </a:solidFill>
                <a:latin typeface="Berlin Sans FB" panose="020E0602020502020306" pitchFamily="34" charset="0"/>
              </a:rPr>
              <a:t> Luisa is sick.</a:t>
            </a:r>
            <a:endParaRPr lang="es-MX" sz="3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98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1180214"/>
            <a:ext cx="8122122" cy="3963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What does the “A” stand for in 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>
                <a:latin typeface="Berlin Sans FB" panose="020E0602020502020306" pitchFamily="34" charset="0"/>
              </a:rPr>
              <a:t>PLACE?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6700" cap="none">
                <a:latin typeface="Berlin Sans FB" panose="020E0602020502020306" pitchFamily="34" charset="0"/>
              </a:rPr>
              <a:t> 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10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1180214"/>
            <a:ext cx="8122122" cy="3963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What does the “A” stand for in 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>
                <a:latin typeface="Berlin Sans FB" panose="020E0602020502020306" pitchFamily="34" charset="0"/>
              </a:rPr>
              <a:t>PLACE?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>
                <a:solidFill>
                  <a:srgbClr val="00B0F0"/>
                </a:solidFill>
                <a:latin typeface="Berlin Sans FB" panose="020E0602020502020306" pitchFamily="34" charset="0"/>
              </a:rPr>
              <a:t>Action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4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/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Ella ___ </a:t>
            </a:r>
            <a:r>
              <a:rPr lang="en-US" sz="8000" cap="none" err="1">
                <a:latin typeface="Berlin Sans FB" panose="020E0602020502020306" pitchFamily="34" charset="0"/>
              </a:rPr>
              <a:t>cansada</a:t>
            </a:r>
            <a:r>
              <a:rPr lang="en-US" sz="8000" cap="none">
                <a:latin typeface="Berlin Sans FB" panose="020E0602020502020306" pitchFamily="34" charset="0"/>
              </a:rPr>
              <a:t>.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16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>
            <a:normAutofit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___ la una de 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>
                <a:latin typeface="Berlin Sans FB" panose="020E0602020502020306" pitchFamily="34" charset="0"/>
              </a:rPr>
              <a:t>la </a:t>
            </a:r>
            <a:r>
              <a:rPr lang="en-US" sz="8000" cap="none" err="1">
                <a:latin typeface="Berlin Sans FB" panose="020E0602020502020306" pitchFamily="34" charset="0"/>
              </a:rPr>
              <a:t>tarde</a:t>
            </a:r>
            <a:r>
              <a:rPr lang="en-US" sz="8000" cap="none">
                <a:latin typeface="Berlin Sans FB" panose="020E0602020502020306" pitchFamily="34" charset="0"/>
              </a:rPr>
              <a:t>.</a:t>
            </a:r>
            <a:br>
              <a:rPr lang="en-US" sz="8000">
                <a:latin typeface="Berlin Sans FB" panose="020E0602020502020306" pitchFamily="34" charset="0"/>
              </a:rPr>
            </a:br>
            <a:endParaRPr lang="es-MX" sz="8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17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cap="none">
                <a:solidFill>
                  <a:srgbClr val="FFFF00"/>
                </a:solidFill>
                <a:latin typeface="Berlin Sans FB" panose="020E0602020502020306" pitchFamily="34" charset="0"/>
              </a:rPr>
              <a:t>Es</a:t>
            </a:r>
            <a:r>
              <a:rPr lang="en-US" sz="8900" cap="none">
                <a:latin typeface="Berlin Sans FB" panose="020E0602020502020306" pitchFamily="34" charset="0"/>
              </a:rPr>
              <a:t> la una de </a:t>
            </a:r>
            <a:br>
              <a:rPr lang="en-US" sz="8900" cap="none">
                <a:latin typeface="Berlin Sans FB" panose="020E0602020502020306" pitchFamily="34" charset="0"/>
              </a:rPr>
            </a:br>
            <a:r>
              <a:rPr lang="en-US" sz="8900" cap="none">
                <a:latin typeface="Berlin Sans FB" panose="020E0602020502020306" pitchFamily="34" charset="0"/>
              </a:rPr>
              <a:t>la </a:t>
            </a:r>
            <a:r>
              <a:rPr lang="en-US" sz="8900" cap="none" err="1">
                <a:latin typeface="Berlin Sans FB" panose="020E0602020502020306" pitchFamily="34" charset="0"/>
              </a:rPr>
              <a:t>tarde</a:t>
            </a:r>
            <a:r>
              <a:rPr lang="en-US" sz="8900" cap="none">
                <a:latin typeface="Berlin Sans FB" panose="020E0602020502020306" pitchFamily="34" charset="0"/>
              </a:rPr>
              <a:t>.</a:t>
            </a:r>
            <a:br>
              <a:rPr lang="en-US" sz="8900" cap="none">
                <a:latin typeface="Berlin Sans FB" panose="020E0602020502020306" pitchFamily="34" charset="0"/>
              </a:rPr>
            </a:br>
            <a:br>
              <a:rPr lang="en-US" sz="8000">
                <a:latin typeface="Berlin Sans FB" panose="020E0602020502020306" pitchFamily="34" charset="0"/>
              </a:rPr>
            </a:br>
            <a:r>
              <a:rPr lang="en-US" sz="3300" u="sng" cap="none">
                <a:solidFill>
                  <a:srgbClr val="FFFF00"/>
                </a:solidFill>
                <a:latin typeface="Berlin Sans FB" panose="020E0602020502020306" pitchFamily="34" charset="0"/>
              </a:rPr>
              <a:t>Time:</a:t>
            </a:r>
            <a:r>
              <a:rPr lang="en-US" sz="3300" cap="none">
                <a:solidFill>
                  <a:srgbClr val="FFFF00"/>
                </a:solidFill>
                <a:latin typeface="Berlin Sans FB" panose="020E0602020502020306" pitchFamily="34" charset="0"/>
              </a:rPr>
              <a:t> It’s 1:00 in the afternoon.</a:t>
            </a:r>
            <a:endParaRPr lang="es-MX" sz="33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37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1180214"/>
            <a:ext cx="8122122" cy="3963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What does the “P” stand for in 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>
                <a:latin typeface="Berlin Sans FB" panose="020E0602020502020306" pitchFamily="34" charset="0"/>
              </a:rPr>
              <a:t>PLACE?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6700" cap="none">
                <a:latin typeface="Berlin Sans FB" panose="020E0602020502020306" pitchFamily="34" charset="0"/>
              </a:rPr>
              <a:t> 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84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1180214"/>
            <a:ext cx="8122122" cy="3963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What does the “P” stand for in 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>
                <a:latin typeface="Berlin Sans FB" panose="020E0602020502020306" pitchFamily="34" charset="0"/>
              </a:rPr>
              <a:t>PLACE?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>
                <a:solidFill>
                  <a:srgbClr val="00B0F0"/>
                </a:solidFill>
                <a:latin typeface="Berlin Sans FB" panose="020E0602020502020306" pitchFamily="34" charset="0"/>
              </a:rPr>
              <a:t>Position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71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0150"/>
            <a:ext cx="9144000" cy="4090800"/>
          </a:xfrm>
        </p:spPr>
        <p:txBody>
          <a:bodyPr>
            <a:normAutofit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Los </a:t>
            </a:r>
            <a:r>
              <a:rPr lang="en-US" sz="8000" cap="none" err="1">
                <a:latin typeface="Berlin Sans FB" panose="020E0602020502020306" pitchFamily="34" charset="0"/>
              </a:rPr>
              <a:t>estudiantes</a:t>
            </a:r>
            <a:r>
              <a:rPr lang="en-US" sz="8000" cap="none">
                <a:latin typeface="Berlin Sans FB" panose="020E0602020502020306" pitchFamily="34" charset="0"/>
              </a:rPr>
              <a:t> ___ </a:t>
            </a:r>
            <a:r>
              <a:rPr lang="en-US" sz="8000" cap="none" err="1">
                <a:latin typeface="Berlin Sans FB" panose="020E0602020502020306" pitchFamily="34" charset="0"/>
              </a:rPr>
              <a:t>jugando</a:t>
            </a:r>
            <a:r>
              <a:rPr lang="en-US" sz="8000" cap="none">
                <a:latin typeface="Berlin Sans FB" panose="020E0602020502020306" pitchFamily="34" charset="0"/>
              </a:rPr>
              <a:t>.</a:t>
            </a:r>
            <a:br>
              <a:rPr lang="en-US" sz="8000">
                <a:latin typeface="Berlin Sans FB" panose="020E0602020502020306" pitchFamily="34" charset="0"/>
              </a:rPr>
            </a:br>
            <a:endParaRPr lang="es-MX" sz="8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02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0150"/>
            <a:ext cx="9144000" cy="40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cap="none">
                <a:latin typeface="Berlin Sans FB" panose="020E0602020502020306" pitchFamily="34" charset="0"/>
              </a:rPr>
              <a:t>Los </a:t>
            </a:r>
            <a:r>
              <a:rPr lang="en-US" sz="8900" cap="none" err="1">
                <a:latin typeface="Berlin Sans FB" panose="020E0602020502020306" pitchFamily="34" charset="0"/>
              </a:rPr>
              <a:t>estudiantes</a:t>
            </a:r>
            <a:r>
              <a:rPr lang="en-US" sz="8900" cap="none">
                <a:latin typeface="Berlin Sans FB" panose="020E0602020502020306" pitchFamily="34" charset="0"/>
              </a:rPr>
              <a:t> </a:t>
            </a:r>
            <a:r>
              <a:rPr lang="en-US" sz="8900" cap="none" err="1">
                <a:solidFill>
                  <a:srgbClr val="00B0F0"/>
                </a:solidFill>
                <a:latin typeface="Berlin Sans FB" panose="020E0602020502020306" pitchFamily="34" charset="0"/>
              </a:rPr>
              <a:t>están</a:t>
            </a:r>
            <a:r>
              <a:rPr lang="en-US" sz="8900" cap="none">
                <a:latin typeface="Berlin Sans FB" panose="020E0602020502020306" pitchFamily="34" charset="0"/>
              </a:rPr>
              <a:t> </a:t>
            </a:r>
            <a:r>
              <a:rPr lang="en-US" sz="8900" cap="none" err="1">
                <a:latin typeface="Berlin Sans FB" panose="020E0602020502020306" pitchFamily="34" charset="0"/>
              </a:rPr>
              <a:t>jugando</a:t>
            </a:r>
            <a:r>
              <a:rPr lang="en-US" sz="8900" cap="none">
                <a:latin typeface="Berlin Sans FB" panose="020E0602020502020306" pitchFamily="34" charset="0"/>
              </a:rPr>
              <a:t>.</a:t>
            </a:r>
            <a:br>
              <a:rPr lang="en-US" sz="8900" cap="none">
                <a:latin typeface="Berlin Sans FB" panose="020E0602020502020306" pitchFamily="34" charset="0"/>
              </a:rPr>
            </a:br>
            <a:br>
              <a:rPr lang="en-US" sz="8000">
                <a:latin typeface="Berlin Sans FB" panose="020E0602020502020306" pitchFamily="34" charset="0"/>
              </a:rPr>
            </a:br>
            <a:r>
              <a:rPr lang="en-US" sz="3300" u="sng" cap="none">
                <a:solidFill>
                  <a:srgbClr val="00B0F0"/>
                </a:solidFill>
                <a:latin typeface="Berlin Sans FB" panose="020E0602020502020306" pitchFamily="34" charset="0"/>
              </a:rPr>
              <a:t>Action:</a:t>
            </a:r>
            <a:r>
              <a:rPr lang="en-US" sz="3300" cap="none">
                <a:solidFill>
                  <a:srgbClr val="00B0F0"/>
                </a:solidFill>
                <a:latin typeface="Berlin Sans FB" panose="020E0602020502020306" pitchFamily="34" charset="0"/>
              </a:rPr>
              <a:t> The students are playing.</a:t>
            </a:r>
            <a:endParaRPr lang="es-MX" sz="33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72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1180214"/>
            <a:ext cx="8122122" cy="3963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What does the “R” stand for in DOCTOR?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6700" cap="none">
                <a:latin typeface="Berlin Sans FB" panose="020E0602020502020306" pitchFamily="34" charset="0"/>
              </a:rPr>
              <a:t> 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52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1180214"/>
            <a:ext cx="8122122" cy="3963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What does the “R” stand for in DOCTOR?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>
                <a:solidFill>
                  <a:srgbClr val="FFFF00"/>
                </a:solidFill>
                <a:latin typeface="Berlin Sans FB" panose="020E0602020502020306" pitchFamily="34" charset="0"/>
              </a:rPr>
              <a:t>Relationship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07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450150"/>
            <a:ext cx="8665535" cy="4090800"/>
          </a:xfrm>
        </p:spPr>
        <p:txBody>
          <a:bodyPr/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¿Tú ___ </a:t>
            </a:r>
            <a:r>
              <a:rPr lang="en-US" sz="8000" cap="none" err="1">
                <a:latin typeface="Berlin Sans FB" panose="020E0602020502020306" pitchFamily="34" charset="0"/>
              </a:rPr>
              <a:t>en</a:t>
            </a:r>
            <a:r>
              <a:rPr lang="en-US" sz="8000" cap="none">
                <a:latin typeface="Berlin Sans FB" panose="020E0602020502020306" pitchFamily="34" charset="0"/>
              </a:rPr>
              <a:t> casa?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08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450150"/>
            <a:ext cx="8665535" cy="4090800"/>
          </a:xfrm>
        </p:spPr>
        <p:txBody>
          <a:bodyPr>
            <a:normAutofit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¿Tú </a:t>
            </a:r>
            <a:r>
              <a:rPr lang="en-US" sz="8000" cap="none">
                <a:solidFill>
                  <a:srgbClr val="00B0F0"/>
                </a:solidFill>
                <a:latin typeface="Berlin Sans FB" panose="020E0602020502020306" pitchFamily="34" charset="0"/>
              </a:rPr>
              <a:t>estás</a:t>
            </a:r>
            <a:r>
              <a:rPr lang="en-US" sz="8000" cap="none">
                <a:latin typeface="Berlin Sans FB" panose="020E0602020502020306" pitchFamily="34" charset="0"/>
              </a:rPr>
              <a:t> </a:t>
            </a:r>
            <a:r>
              <a:rPr lang="en-US" sz="8000" cap="none" err="1">
                <a:latin typeface="Berlin Sans FB" panose="020E0602020502020306" pitchFamily="34" charset="0"/>
              </a:rPr>
              <a:t>en</a:t>
            </a:r>
            <a:r>
              <a:rPr lang="en-US" sz="8000" cap="none">
                <a:latin typeface="Berlin Sans FB" panose="020E0602020502020306" pitchFamily="34" charset="0"/>
              </a:rPr>
              <a:t> casa?</a:t>
            </a:r>
            <a:br>
              <a:rPr lang="en-US" sz="8000" cap="none">
                <a:latin typeface="Berlin Sans FB" panose="020E0602020502020306" pitchFamily="34" charset="0"/>
              </a:rPr>
            </a:br>
            <a:br>
              <a:rPr lang="en-US" sz="6000">
                <a:latin typeface="Berlin Sans FB" panose="020E0602020502020306" pitchFamily="34" charset="0"/>
              </a:rPr>
            </a:br>
            <a:r>
              <a:rPr lang="en-US" sz="3000" u="sng" cap="none">
                <a:solidFill>
                  <a:srgbClr val="00B0F0"/>
                </a:solidFill>
                <a:latin typeface="Berlin Sans FB" panose="020E0602020502020306" pitchFamily="34" charset="0"/>
              </a:rPr>
              <a:t>Location:</a:t>
            </a:r>
            <a:r>
              <a:rPr lang="en-US" sz="3000" cap="none">
                <a:solidFill>
                  <a:srgbClr val="00B0F0"/>
                </a:solidFill>
                <a:latin typeface="Berlin Sans FB" panose="020E0602020502020306" pitchFamily="34" charset="0"/>
              </a:rPr>
              <a:t> Are you at home?</a:t>
            </a:r>
            <a:endParaRPr lang="es-MX" sz="3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2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/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Ella </a:t>
            </a:r>
            <a:r>
              <a:rPr lang="en-US" sz="8000" cap="none" err="1">
                <a:solidFill>
                  <a:srgbClr val="00B0F0"/>
                </a:solidFill>
                <a:latin typeface="Berlin Sans FB" panose="020E0602020502020306" pitchFamily="34" charset="0"/>
              </a:rPr>
              <a:t>está</a:t>
            </a:r>
            <a:r>
              <a:rPr lang="en-US" sz="8000" cap="none">
                <a:latin typeface="Berlin Sans FB" panose="020E0602020502020306" pitchFamily="34" charset="0"/>
              </a:rPr>
              <a:t> </a:t>
            </a:r>
            <a:r>
              <a:rPr lang="en-US" sz="8000" cap="none" err="1">
                <a:latin typeface="Berlin Sans FB" panose="020E0602020502020306" pitchFamily="34" charset="0"/>
              </a:rPr>
              <a:t>cansada</a:t>
            </a:r>
            <a:r>
              <a:rPr lang="en-US" sz="8000" cap="none">
                <a:latin typeface="Berlin Sans FB" panose="020E0602020502020306" pitchFamily="34" charset="0"/>
              </a:rPr>
              <a:t>.</a:t>
            </a:r>
            <a:br>
              <a:rPr lang="en-US" sz="8000" cap="none">
                <a:latin typeface="Berlin Sans FB" panose="020E0602020502020306" pitchFamily="34" charset="0"/>
              </a:rPr>
            </a:br>
            <a:br>
              <a:rPr lang="en-US" sz="6000">
                <a:latin typeface="Berlin Sans FB" panose="020E0602020502020306" pitchFamily="34" charset="0"/>
              </a:rPr>
            </a:br>
            <a:r>
              <a:rPr lang="en-US" sz="3000" u="sng" cap="none">
                <a:solidFill>
                  <a:srgbClr val="00B0F0"/>
                </a:solidFill>
                <a:latin typeface="Berlin Sans FB" panose="020E0602020502020306" pitchFamily="34" charset="0"/>
              </a:rPr>
              <a:t>Condition:</a:t>
            </a:r>
            <a:r>
              <a:rPr lang="en-US" sz="3000" cap="none">
                <a:solidFill>
                  <a:srgbClr val="00B0F0"/>
                </a:solidFill>
                <a:latin typeface="Berlin Sans FB" panose="020E0602020502020306" pitchFamily="34" charset="0"/>
              </a:rPr>
              <a:t> She’s tired.</a:t>
            </a:r>
            <a:endParaRPr lang="es-MX" sz="300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73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>
            <a:normAutofit/>
          </a:bodyPr>
          <a:lstStyle/>
          <a:p>
            <a:pPr algn="ctr"/>
            <a:r>
              <a:rPr lang="en-US" sz="8000" cap="none" err="1">
                <a:latin typeface="Berlin Sans FB" panose="020E0602020502020306" pitchFamily="34" charset="0"/>
              </a:rPr>
              <a:t>Mañana</a:t>
            </a:r>
            <a:r>
              <a:rPr lang="en-US" sz="8000" cap="none">
                <a:latin typeface="Berlin Sans FB" panose="020E0602020502020306" pitchFamily="34" charset="0"/>
              </a:rPr>
              <a:t> ___ el 16 de </a:t>
            </a:r>
            <a:r>
              <a:rPr lang="en-US" sz="8000" cap="none" err="1">
                <a:latin typeface="Berlin Sans FB" panose="020E0602020502020306" pitchFamily="34" charset="0"/>
              </a:rPr>
              <a:t>noviembre</a:t>
            </a:r>
            <a:r>
              <a:rPr lang="en-US" sz="8000" cap="none">
                <a:latin typeface="Berlin Sans FB" panose="020E0602020502020306" pitchFamily="34" charset="0"/>
              </a:rPr>
              <a:t>.</a:t>
            </a:r>
            <a:br>
              <a:rPr lang="en-US" sz="8000">
                <a:latin typeface="Berlin Sans FB" panose="020E0602020502020306" pitchFamily="34" charset="0"/>
              </a:rPr>
            </a:br>
            <a:endParaRPr lang="es-MX" sz="8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01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cap="none" err="1">
                <a:latin typeface="Berlin Sans FB" panose="020E0602020502020306" pitchFamily="34" charset="0"/>
              </a:rPr>
              <a:t>Mañana</a:t>
            </a:r>
            <a:r>
              <a:rPr lang="en-US" sz="8900" cap="none">
                <a:latin typeface="Berlin Sans FB" panose="020E0602020502020306" pitchFamily="34" charset="0"/>
              </a:rPr>
              <a:t> </a:t>
            </a:r>
            <a:r>
              <a:rPr lang="en-US" sz="8900" cap="none">
                <a:solidFill>
                  <a:srgbClr val="FFFF00"/>
                </a:solidFill>
                <a:latin typeface="Berlin Sans FB" panose="020E0602020502020306" pitchFamily="34" charset="0"/>
              </a:rPr>
              <a:t>es</a:t>
            </a:r>
            <a:r>
              <a:rPr lang="en-US" sz="8900" cap="none">
                <a:latin typeface="Berlin Sans FB" panose="020E0602020502020306" pitchFamily="34" charset="0"/>
              </a:rPr>
              <a:t> el 16 </a:t>
            </a:r>
            <a:br>
              <a:rPr lang="en-US" sz="8900" cap="none">
                <a:latin typeface="Berlin Sans FB" panose="020E0602020502020306" pitchFamily="34" charset="0"/>
              </a:rPr>
            </a:br>
            <a:r>
              <a:rPr lang="en-US" sz="8900" cap="none">
                <a:latin typeface="Berlin Sans FB" panose="020E0602020502020306" pitchFamily="34" charset="0"/>
              </a:rPr>
              <a:t>de </a:t>
            </a:r>
            <a:r>
              <a:rPr lang="en-US" sz="8900" cap="none" err="1">
                <a:latin typeface="Berlin Sans FB" panose="020E0602020502020306" pitchFamily="34" charset="0"/>
              </a:rPr>
              <a:t>noviembre</a:t>
            </a:r>
            <a:r>
              <a:rPr lang="en-US" sz="8900" cap="none">
                <a:latin typeface="Berlin Sans FB" panose="020E0602020502020306" pitchFamily="34" charset="0"/>
              </a:rPr>
              <a:t>.</a:t>
            </a:r>
            <a:br>
              <a:rPr lang="en-US" sz="8900" cap="none">
                <a:latin typeface="Berlin Sans FB" panose="020E0602020502020306" pitchFamily="34" charset="0"/>
              </a:rPr>
            </a:br>
            <a:br>
              <a:rPr lang="en-US" sz="8900">
                <a:latin typeface="Berlin Sans FB" panose="020E0602020502020306" pitchFamily="34" charset="0"/>
              </a:rPr>
            </a:br>
            <a:r>
              <a:rPr lang="en-US" sz="3300" u="sng" cap="none">
                <a:solidFill>
                  <a:srgbClr val="FFFF00"/>
                </a:solidFill>
                <a:latin typeface="Berlin Sans FB" panose="020E0602020502020306" pitchFamily="34" charset="0"/>
              </a:rPr>
              <a:t>Date:</a:t>
            </a:r>
            <a:r>
              <a:rPr lang="en-US" sz="3300" cap="none">
                <a:solidFill>
                  <a:srgbClr val="FFFF00"/>
                </a:solidFill>
                <a:latin typeface="Berlin Sans FB" panose="020E0602020502020306" pitchFamily="34" charset="0"/>
              </a:rPr>
              <a:t> Tomorrow is the 16</a:t>
            </a:r>
            <a:r>
              <a:rPr lang="en-US" sz="3300" cap="none" baseline="30000">
                <a:solidFill>
                  <a:srgbClr val="FFFF00"/>
                </a:solidFill>
                <a:latin typeface="Berlin Sans FB" panose="020E0602020502020306" pitchFamily="34" charset="0"/>
              </a:rPr>
              <a:t>th</a:t>
            </a:r>
            <a:r>
              <a:rPr lang="en-US" sz="3300" cap="none">
                <a:solidFill>
                  <a:srgbClr val="FFFF00"/>
                </a:solidFill>
                <a:latin typeface="Berlin Sans FB" panose="020E0602020502020306" pitchFamily="34" charset="0"/>
              </a:rPr>
              <a:t> of November.</a:t>
            </a:r>
            <a:endParaRPr lang="es-MX" sz="33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26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450150"/>
            <a:ext cx="8665535" cy="4090800"/>
          </a:xfrm>
        </p:spPr>
        <p:txBody>
          <a:bodyPr>
            <a:normAutofit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Tú ___ </a:t>
            </a:r>
            <a:r>
              <a:rPr lang="en-US" sz="8000" cap="none" err="1">
                <a:latin typeface="Berlin Sans FB" panose="020E0602020502020306" pitchFamily="34" charset="0"/>
              </a:rPr>
              <a:t>contenta</a:t>
            </a:r>
            <a:r>
              <a:rPr lang="en-US" sz="8000" cap="none">
                <a:latin typeface="Berlin Sans FB" panose="020E0602020502020306" pitchFamily="34" charset="0"/>
              </a:rPr>
              <a:t> 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 err="1">
                <a:latin typeface="Berlin Sans FB" panose="020E0602020502020306" pitchFamily="34" charset="0"/>
              </a:rPr>
              <a:t>esta</a:t>
            </a:r>
            <a:r>
              <a:rPr lang="en-US" sz="8000" cap="none">
                <a:latin typeface="Berlin Sans FB" panose="020E0602020502020306" pitchFamily="34" charset="0"/>
              </a:rPr>
              <a:t> </a:t>
            </a:r>
            <a:r>
              <a:rPr lang="en-US" sz="8000" cap="none" err="1">
                <a:latin typeface="Berlin Sans FB" panose="020E0602020502020306" pitchFamily="34" charset="0"/>
              </a:rPr>
              <a:t>mañana</a:t>
            </a:r>
            <a:r>
              <a:rPr lang="en-US" sz="8000" cap="none">
                <a:latin typeface="Berlin Sans FB" panose="020E0602020502020306" pitchFamily="34" charset="0"/>
              </a:rPr>
              <a:t>.</a:t>
            </a:r>
            <a:br>
              <a:rPr lang="en-US" sz="8000">
                <a:latin typeface="Berlin Sans FB" panose="020E0602020502020306" pitchFamily="34" charset="0"/>
              </a:rPr>
            </a:br>
            <a:endParaRPr lang="es-MX" sz="8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65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450150"/>
            <a:ext cx="8665535" cy="40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cap="none">
                <a:latin typeface="Berlin Sans FB" panose="020E0602020502020306" pitchFamily="34" charset="0"/>
              </a:rPr>
              <a:t>Tú </a:t>
            </a:r>
            <a:r>
              <a:rPr lang="en-US" sz="8900" cap="none">
                <a:solidFill>
                  <a:srgbClr val="00B0F0"/>
                </a:solidFill>
                <a:latin typeface="Berlin Sans FB" panose="020E0602020502020306" pitchFamily="34" charset="0"/>
              </a:rPr>
              <a:t>estás</a:t>
            </a:r>
            <a:r>
              <a:rPr lang="en-US" sz="8900" cap="none">
                <a:latin typeface="Berlin Sans FB" panose="020E0602020502020306" pitchFamily="34" charset="0"/>
              </a:rPr>
              <a:t> </a:t>
            </a:r>
            <a:r>
              <a:rPr lang="en-US" sz="8900" cap="none" err="1">
                <a:latin typeface="Berlin Sans FB" panose="020E0602020502020306" pitchFamily="34" charset="0"/>
              </a:rPr>
              <a:t>contenta</a:t>
            </a:r>
            <a:r>
              <a:rPr lang="en-US" sz="8900" cap="none">
                <a:latin typeface="Berlin Sans FB" panose="020E0602020502020306" pitchFamily="34" charset="0"/>
              </a:rPr>
              <a:t> </a:t>
            </a:r>
            <a:br>
              <a:rPr lang="en-US" sz="8900" cap="none">
                <a:latin typeface="Berlin Sans FB" panose="020E0602020502020306" pitchFamily="34" charset="0"/>
              </a:rPr>
            </a:br>
            <a:r>
              <a:rPr lang="en-US" sz="8900" cap="none" err="1">
                <a:latin typeface="Berlin Sans FB" panose="020E0602020502020306" pitchFamily="34" charset="0"/>
              </a:rPr>
              <a:t>esta</a:t>
            </a:r>
            <a:r>
              <a:rPr lang="en-US" sz="8900" cap="none">
                <a:latin typeface="Berlin Sans FB" panose="020E0602020502020306" pitchFamily="34" charset="0"/>
              </a:rPr>
              <a:t> </a:t>
            </a:r>
            <a:r>
              <a:rPr lang="en-US" sz="8900" cap="none" err="1">
                <a:latin typeface="Berlin Sans FB" panose="020E0602020502020306" pitchFamily="34" charset="0"/>
              </a:rPr>
              <a:t>mañana</a:t>
            </a:r>
            <a:r>
              <a:rPr lang="en-US" sz="8900" cap="none">
                <a:latin typeface="Berlin Sans FB" panose="020E0602020502020306" pitchFamily="34" charset="0"/>
              </a:rPr>
              <a:t>.</a:t>
            </a:r>
            <a:br>
              <a:rPr lang="en-US" sz="8900" cap="none">
                <a:latin typeface="Berlin Sans FB" panose="020E0602020502020306" pitchFamily="34" charset="0"/>
              </a:rPr>
            </a:br>
            <a:br>
              <a:rPr lang="en-US" sz="8000">
                <a:latin typeface="Berlin Sans FB" panose="020E0602020502020306" pitchFamily="34" charset="0"/>
              </a:rPr>
            </a:br>
            <a:r>
              <a:rPr lang="en-US" sz="3300" u="sng" cap="none">
                <a:solidFill>
                  <a:srgbClr val="00B0F0"/>
                </a:solidFill>
                <a:latin typeface="Berlin Sans FB" panose="020E0602020502020306" pitchFamily="34" charset="0"/>
              </a:rPr>
              <a:t>Emotion:</a:t>
            </a:r>
            <a:r>
              <a:rPr lang="en-US" sz="3300" cap="none">
                <a:solidFill>
                  <a:srgbClr val="00B0F0"/>
                </a:solidFill>
                <a:latin typeface="Berlin Sans FB" panose="020E0602020502020306" pitchFamily="34" charset="0"/>
              </a:rPr>
              <a:t> You’re happy this morning.</a:t>
            </a:r>
            <a:endParaRPr lang="es-MX" sz="33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20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0150"/>
            <a:ext cx="9144000" cy="4090800"/>
          </a:xfrm>
        </p:spPr>
        <p:txBody>
          <a:bodyPr>
            <a:normAutofit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Sr. León y </a:t>
            </a:r>
            <a:r>
              <a:rPr lang="en-US" sz="8000" cap="none" err="1">
                <a:latin typeface="Berlin Sans FB" panose="020E0602020502020306" pitchFamily="34" charset="0"/>
              </a:rPr>
              <a:t>usted</a:t>
            </a:r>
            <a:r>
              <a:rPr lang="en-US" sz="8000" cap="none">
                <a:latin typeface="Berlin Sans FB" panose="020E0602020502020306" pitchFamily="34" charset="0"/>
              </a:rPr>
              <a:t> ___ buenos </a:t>
            </a:r>
            <a:r>
              <a:rPr lang="en-US" sz="8000" cap="none" err="1">
                <a:latin typeface="Berlin Sans FB" panose="020E0602020502020306" pitchFamily="34" charset="0"/>
              </a:rPr>
              <a:t>profesores</a:t>
            </a:r>
            <a:r>
              <a:rPr lang="en-US" sz="8000" cap="none">
                <a:latin typeface="Berlin Sans FB" panose="020E0602020502020306" pitchFamily="34" charset="0"/>
              </a:rPr>
              <a:t>.</a:t>
            </a:r>
            <a:br>
              <a:rPr lang="en-US" sz="8000">
                <a:latin typeface="Berlin Sans FB" panose="020E0602020502020306" pitchFamily="34" charset="0"/>
              </a:rPr>
            </a:br>
            <a:endParaRPr lang="es-MX" sz="8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26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0150"/>
            <a:ext cx="9144000" cy="40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cap="none">
                <a:latin typeface="Berlin Sans FB" panose="020E0602020502020306" pitchFamily="34" charset="0"/>
              </a:rPr>
              <a:t>Sr. León y </a:t>
            </a:r>
            <a:r>
              <a:rPr lang="en-US" sz="9600" cap="none" err="1">
                <a:latin typeface="Berlin Sans FB" panose="020E0602020502020306" pitchFamily="34" charset="0"/>
              </a:rPr>
              <a:t>usted</a:t>
            </a:r>
            <a:r>
              <a:rPr lang="en-US" sz="9600" cap="none">
                <a:latin typeface="Berlin Sans FB" panose="020E0602020502020306" pitchFamily="34" charset="0"/>
              </a:rPr>
              <a:t> </a:t>
            </a:r>
            <a:r>
              <a:rPr lang="en-US" sz="8900" cap="none">
                <a:solidFill>
                  <a:srgbClr val="FFFF00"/>
                </a:solidFill>
                <a:latin typeface="Berlin Sans FB" panose="020E0602020502020306" pitchFamily="34" charset="0"/>
              </a:rPr>
              <a:t>son</a:t>
            </a:r>
            <a:r>
              <a:rPr lang="en-US" sz="8900" cap="none">
                <a:latin typeface="Berlin Sans FB" panose="020E0602020502020306" pitchFamily="34" charset="0"/>
              </a:rPr>
              <a:t> buenos </a:t>
            </a:r>
            <a:r>
              <a:rPr lang="en-US" sz="8900" cap="none" err="1">
                <a:latin typeface="Berlin Sans FB" panose="020E0602020502020306" pitchFamily="34" charset="0"/>
              </a:rPr>
              <a:t>profesores</a:t>
            </a:r>
            <a:r>
              <a:rPr lang="en-US" sz="8900" cap="none">
                <a:latin typeface="Berlin Sans FB" panose="020E0602020502020306" pitchFamily="34" charset="0"/>
              </a:rPr>
              <a:t>.</a:t>
            </a:r>
            <a:br>
              <a:rPr lang="en-US" sz="8900" cap="none">
                <a:latin typeface="Berlin Sans FB" panose="020E0602020502020306" pitchFamily="34" charset="0"/>
              </a:rPr>
            </a:br>
            <a:br>
              <a:rPr lang="en-US" sz="8000">
                <a:latin typeface="Berlin Sans FB" panose="020E0602020502020306" pitchFamily="34" charset="0"/>
              </a:rPr>
            </a:br>
            <a:r>
              <a:rPr lang="en-US" sz="3300" u="sng" cap="none">
                <a:solidFill>
                  <a:srgbClr val="FFFF00"/>
                </a:solidFill>
                <a:latin typeface="Berlin Sans FB" panose="020E0602020502020306" pitchFamily="34" charset="0"/>
              </a:rPr>
              <a:t>Characteristics:</a:t>
            </a:r>
            <a:r>
              <a:rPr lang="en-US" sz="3300" cap="none">
                <a:solidFill>
                  <a:srgbClr val="FFFF00"/>
                </a:solidFill>
                <a:latin typeface="Berlin Sans FB" panose="020E0602020502020306" pitchFamily="34" charset="0"/>
              </a:rPr>
              <a:t> Mr. Leon and you are good teachers.</a:t>
            </a:r>
            <a:endParaRPr lang="es-MX" sz="33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74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0150"/>
            <a:ext cx="9144000" cy="4090800"/>
          </a:xfrm>
        </p:spPr>
        <p:txBody>
          <a:bodyPr>
            <a:normAutofit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¿</a:t>
            </a:r>
            <a:r>
              <a:rPr lang="en-US" sz="8000" cap="none" err="1">
                <a:latin typeface="Berlin Sans FB" panose="020E0602020502020306" pitchFamily="34" charset="0"/>
              </a:rPr>
              <a:t>Vosotras</a:t>
            </a:r>
            <a:r>
              <a:rPr lang="en-US" sz="8000" cap="none">
                <a:latin typeface="Berlin Sans FB" panose="020E0602020502020306" pitchFamily="34" charset="0"/>
              </a:rPr>
              <a:t> ___ 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>
                <a:latin typeface="Berlin Sans FB" panose="020E0602020502020306" pitchFamily="34" charset="0"/>
              </a:rPr>
              <a:t>tristes?</a:t>
            </a:r>
            <a:br>
              <a:rPr lang="en-US" sz="8000">
                <a:latin typeface="Berlin Sans FB" panose="020E0602020502020306" pitchFamily="34" charset="0"/>
              </a:rPr>
            </a:br>
            <a:endParaRPr lang="es-MX" sz="8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16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0150"/>
            <a:ext cx="9144000" cy="40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cap="none">
                <a:latin typeface="Berlin Sans FB" panose="020E0602020502020306" pitchFamily="34" charset="0"/>
              </a:rPr>
              <a:t>¿</a:t>
            </a:r>
            <a:r>
              <a:rPr lang="en-US" sz="8900" cap="none" err="1">
                <a:latin typeface="Berlin Sans FB" panose="020E0602020502020306" pitchFamily="34" charset="0"/>
              </a:rPr>
              <a:t>Vosotras</a:t>
            </a:r>
            <a:r>
              <a:rPr lang="en-US" sz="8900" cap="none">
                <a:latin typeface="Berlin Sans FB" panose="020E0602020502020306" pitchFamily="34" charset="0"/>
              </a:rPr>
              <a:t> </a:t>
            </a:r>
            <a:r>
              <a:rPr lang="en-US" sz="8900" cap="none" err="1">
                <a:solidFill>
                  <a:srgbClr val="00B0F0"/>
                </a:solidFill>
                <a:latin typeface="Berlin Sans FB" panose="020E0602020502020306" pitchFamily="34" charset="0"/>
              </a:rPr>
              <a:t>estáis</a:t>
            </a:r>
            <a:r>
              <a:rPr lang="en-US" sz="8900" cap="none">
                <a:latin typeface="Berlin Sans FB" panose="020E0602020502020306" pitchFamily="34" charset="0"/>
              </a:rPr>
              <a:t> </a:t>
            </a:r>
            <a:br>
              <a:rPr lang="en-US" sz="8900" cap="none">
                <a:latin typeface="Berlin Sans FB" panose="020E0602020502020306" pitchFamily="34" charset="0"/>
              </a:rPr>
            </a:br>
            <a:r>
              <a:rPr lang="en-US" sz="8900" cap="none">
                <a:latin typeface="Berlin Sans FB" panose="020E0602020502020306" pitchFamily="34" charset="0"/>
              </a:rPr>
              <a:t>tristes?</a:t>
            </a:r>
            <a:br>
              <a:rPr lang="en-US" sz="8900" cap="none">
                <a:latin typeface="Berlin Sans FB" panose="020E0602020502020306" pitchFamily="34" charset="0"/>
              </a:rPr>
            </a:br>
            <a:br>
              <a:rPr lang="en-US" sz="8000">
                <a:latin typeface="Berlin Sans FB" panose="020E0602020502020306" pitchFamily="34" charset="0"/>
              </a:rPr>
            </a:br>
            <a:r>
              <a:rPr lang="en-US" sz="3300" u="sng" cap="none">
                <a:solidFill>
                  <a:srgbClr val="00B0F0"/>
                </a:solidFill>
                <a:latin typeface="Berlin Sans FB" panose="020E0602020502020306" pitchFamily="34" charset="0"/>
              </a:rPr>
              <a:t>Emotion:</a:t>
            </a:r>
            <a:r>
              <a:rPr lang="en-US" sz="3300" cap="none">
                <a:solidFill>
                  <a:srgbClr val="00B0F0"/>
                </a:solidFill>
                <a:latin typeface="Berlin Sans FB" panose="020E0602020502020306" pitchFamily="34" charset="0"/>
              </a:rPr>
              <a:t> Are </a:t>
            </a:r>
            <a:r>
              <a:rPr lang="en-US" sz="3300" cap="none" err="1">
                <a:solidFill>
                  <a:srgbClr val="00B0F0"/>
                </a:solidFill>
                <a:latin typeface="Berlin Sans FB" panose="020E0602020502020306" pitchFamily="34" charset="0"/>
              </a:rPr>
              <a:t>y’all</a:t>
            </a:r>
            <a:r>
              <a:rPr lang="en-US" sz="3300" cap="none">
                <a:solidFill>
                  <a:srgbClr val="00B0F0"/>
                </a:solidFill>
                <a:latin typeface="Berlin Sans FB" panose="020E0602020502020306" pitchFamily="34" charset="0"/>
              </a:rPr>
              <a:t> sad?</a:t>
            </a:r>
            <a:endParaRPr lang="es-MX" sz="33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29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>
            <a:normAutofit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Gabriela ___ mi prima. </a:t>
            </a:r>
            <a:br>
              <a:rPr lang="en-US" sz="8000">
                <a:latin typeface="Berlin Sans FB" panose="020E0602020502020306" pitchFamily="34" charset="0"/>
              </a:rPr>
            </a:br>
            <a:endParaRPr lang="es-MX" sz="8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36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cap="none">
                <a:latin typeface="Berlin Sans FB" panose="020E0602020502020306" pitchFamily="34" charset="0"/>
              </a:rPr>
              <a:t>Gabriela </a:t>
            </a:r>
            <a:r>
              <a:rPr lang="en-US" sz="8900" cap="none">
                <a:solidFill>
                  <a:srgbClr val="FFFF00"/>
                </a:solidFill>
                <a:latin typeface="Berlin Sans FB" panose="020E0602020502020306" pitchFamily="34" charset="0"/>
              </a:rPr>
              <a:t>es</a:t>
            </a:r>
            <a:r>
              <a:rPr lang="en-US" sz="8900" cap="none">
                <a:latin typeface="Berlin Sans FB" panose="020E0602020502020306" pitchFamily="34" charset="0"/>
              </a:rPr>
              <a:t> mi prima. </a:t>
            </a:r>
            <a:br>
              <a:rPr lang="en-US" sz="8000" cap="none">
                <a:latin typeface="Berlin Sans FB" panose="020E0602020502020306" pitchFamily="34" charset="0"/>
              </a:rPr>
            </a:br>
            <a:br>
              <a:rPr lang="en-US" sz="8000">
                <a:latin typeface="Berlin Sans FB" panose="020E0602020502020306" pitchFamily="34" charset="0"/>
              </a:rPr>
            </a:br>
            <a:r>
              <a:rPr lang="en-US" sz="3300" u="sng" cap="none">
                <a:solidFill>
                  <a:srgbClr val="FFFF00"/>
                </a:solidFill>
                <a:latin typeface="Berlin Sans FB" panose="020E0602020502020306" pitchFamily="34" charset="0"/>
              </a:rPr>
              <a:t>Relationship:</a:t>
            </a:r>
            <a:r>
              <a:rPr lang="en-US" sz="3300" cap="none">
                <a:solidFill>
                  <a:srgbClr val="FFFF00"/>
                </a:solidFill>
                <a:latin typeface="Berlin Sans FB" panose="020E0602020502020306" pitchFamily="34" charset="0"/>
              </a:rPr>
              <a:t> Gabriela is my cousin.</a:t>
            </a:r>
            <a:endParaRPr lang="es-MX" sz="33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2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/>
          <a:lstStyle/>
          <a:p>
            <a:pPr algn="ctr"/>
            <a:r>
              <a:rPr lang="en-US" sz="8000" cap="none" err="1">
                <a:latin typeface="Berlin Sans FB" panose="020E0602020502020306" pitchFamily="34" charset="0"/>
              </a:rPr>
              <a:t>Yo</a:t>
            </a:r>
            <a:r>
              <a:rPr lang="en-US" sz="8000" cap="none">
                <a:latin typeface="Berlin Sans FB" panose="020E0602020502020306" pitchFamily="34" charset="0"/>
              </a:rPr>
              <a:t> ___ gracioso.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49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>
            <a:normAutofit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Mis </a:t>
            </a:r>
            <a:r>
              <a:rPr lang="en-US" sz="8000" cap="none" err="1">
                <a:latin typeface="Berlin Sans FB" panose="020E0602020502020306" pitchFamily="34" charset="0"/>
              </a:rPr>
              <a:t>hermanos</a:t>
            </a:r>
            <a:r>
              <a:rPr lang="en-US" sz="8000" cap="none">
                <a:latin typeface="Berlin Sans FB" panose="020E0602020502020306" pitchFamily="34" charset="0"/>
              </a:rPr>
              <a:t> ___  </a:t>
            </a:r>
            <a:r>
              <a:rPr lang="en-US" sz="8000" cap="none" err="1">
                <a:latin typeface="Berlin Sans FB" panose="020E0602020502020306" pitchFamily="34" charset="0"/>
              </a:rPr>
              <a:t>camareros</a:t>
            </a:r>
            <a:r>
              <a:rPr lang="en-US" sz="8000" cap="none">
                <a:latin typeface="Berlin Sans FB" panose="020E0602020502020306" pitchFamily="34" charset="0"/>
              </a:rPr>
              <a:t>.</a:t>
            </a:r>
            <a:br>
              <a:rPr lang="en-US" sz="8000">
                <a:latin typeface="Berlin Sans FB" panose="020E0602020502020306" pitchFamily="34" charset="0"/>
              </a:rPr>
            </a:br>
            <a:endParaRPr lang="es-MX" sz="8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81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cap="none">
                <a:latin typeface="Berlin Sans FB" panose="020E0602020502020306" pitchFamily="34" charset="0"/>
              </a:rPr>
              <a:t>Mis </a:t>
            </a:r>
            <a:r>
              <a:rPr lang="en-US" sz="8900" cap="none" err="1">
                <a:latin typeface="Berlin Sans FB" panose="020E0602020502020306" pitchFamily="34" charset="0"/>
              </a:rPr>
              <a:t>hermanos</a:t>
            </a:r>
            <a:r>
              <a:rPr lang="en-US" sz="8900" cap="none">
                <a:latin typeface="Berlin Sans FB" panose="020E0602020502020306" pitchFamily="34" charset="0"/>
              </a:rPr>
              <a:t> </a:t>
            </a:r>
            <a:r>
              <a:rPr lang="en-US" sz="8900" cap="none">
                <a:solidFill>
                  <a:srgbClr val="FFFF00"/>
                </a:solidFill>
                <a:latin typeface="Berlin Sans FB" panose="020E0602020502020306" pitchFamily="34" charset="0"/>
              </a:rPr>
              <a:t>son</a:t>
            </a:r>
            <a:r>
              <a:rPr lang="en-US" sz="8900" cap="none">
                <a:latin typeface="Berlin Sans FB" panose="020E0602020502020306" pitchFamily="34" charset="0"/>
              </a:rPr>
              <a:t>  </a:t>
            </a:r>
            <a:r>
              <a:rPr lang="en-US" sz="8900" cap="none" err="1">
                <a:latin typeface="Berlin Sans FB" panose="020E0602020502020306" pitchFamily="34" charset="0"/>
              </a:rPr>
              <a:t>camareros</a:t>
            </a:r>
            <a:r>
              <a:rPr lang="en-US" sz="8900" cap="none">
                <a:latin typeface="Berlin Sans FB" panose="020E0602020502020306" pitchFamily="34" charset="0"/>
              </a:rPr>
              <a:t>.</a:t>
            </a:r>
            <a:br>
              <a:rPr lang="en-US" sz="8900" cap="none">
                <a:latin typeface="Berlin Sans FB" panose="020E0602020502020306" pitchFamily="34" charset="0"/>
              </a:rPr>
            </a:br>
            <a:br>
              <a:rPr lang="en-US" sz="8000">
                <a:latin typeface="Berlin Sans FB" panose="020E0602020502020306" pitchFamily="34" charset="0"/>
              </a:rPr>
            </a:br>
            <a:r>
              <a:rPr lang="en-US" sz="3300" u="sng" cap="none">
                <a:solidFill>
                  <a:srgbClr val="FFFF00"/>
                </a:solidFill>
                <a:latin typeface="Berlin Sans FB" panose="020E0602020502020306" pitchFamily="34" charset="0"/>
              </a:rPr>
              <a:t>Occupation:</a:t>
            </a:r>
            <a:r>
              <a:rPr lang="en-US" sz="3300" cap="none">
                <a:solidFill>
                  <a:srgbClr val="FFFF00"/>
                </a:solidFill>
                <a:latin typeface="Berlin Sans FB" panose="020E0602020502020306" pitchFamily="34" charset="0"/>
              </a:rPr>
              <a:t> My brothers are waiters.</a:t>
            </a:r>
            <a:endParaRPr lang="es-MX" sz="33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289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1180214"/>
            <a:ext cx="8122122" cy="3963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What does the “D” stand for in DOCTOR?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6700" cap="none">
                <a:latin typeface="Berlin Sans FB" panose="020E0602020502020306" pitchFamily="34" charset="0"/>
              </a:rPr>
              <a:t> 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40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1180214"/>
            <a:ext cx="8122122" cy="3963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What does the “D” stand for in DOCTOR?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>
                <a:solidFill>
                  <a:srgbClr val="FFFF00"/>
                </a:solidFill>
                <a:latin typeface="Berlin Sans FB" panose="020E0602020502020306" pitchFamily="34" charset="0"/>
              </a:rPr>
              <a:t>Date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29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0150"/>
            <a:ext cx="9144000" cy="4090800"/>
          </a:xfrm>
        </p:spPr>
        <p:txBody>
          <a:bodyPr>
            <a:normAutofit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El </a:t>
            </a:r>
            <a:r>
              <a:rPr lang="en-US" sz="8000" cap="none" err="1">
                <a:latin typeface="Berlin Sans FB" panose="020E0602020502020306" pitchFamily="34" charset="0"/>
              </a:rPr>
              <a:t>perro</a:t>
            </a:r>
            <a:r>
              <a:rPr lang="en-US" sz="8000" cap="none">
                <a:latin typeface="Berlin Sans FB" panose="020E0602020502020306" pitchFamily="34" charset="0"/>
              </a:rPr>
              <a:t> ___ </a:t>
            </a:r>
            <a:r>
              <a:rPr lang="en-US" sz="8000" cap="none" err="1">
                <a:latin typeface="Berlin Sans FB" panose="020E0602020502020306" pitchFamily="34" charset="0"/>
              </a:rPr>
              <a:t>debajo</a:t>
            </a:r>
            <a:r>
              <a:rPr lang="en-US" sz="8000" cap="none">
                <a:latin typeface="Berlin Sans FB" panose="020E0602020502020306" pitchFamily="34" charset="0"/>
              </a:rPr>
              <a:t> de la </a:t>
            </a:r>
            <a:r>
              <a:rPr lang="en-US" sz="8000" cap="none" err="1">
                <a:latin typeface="Berlin Sans FB" panose="020E0602020502020306" pitchFamily="34" charset="0"/>
              </a:rPr>
              <a:t>silla</a:t>
            </a:r>
            <a:r>
              <a:rPr lang="en-US" sz="8000" cap="none">
                <a:latin typeface="Berlin Sans FB" panose="020E0602020502020306" pitchFamily="34" charset="0"/>
              </a:rPr>
              <a:t>.</a:t>
            </a:r>
            <a:br>
              <a:rPr lang="en-US" sz="8000">
                <a:latin typeface="Berlin Sans FB" panose="020E0602020502020306" pitchFamily="34" charset="0"/>
              </a:rPr>
            </a:br>
            <a:endParaRPr lang="es-MX" sz="8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023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0150"/>
            <a:ext cx="9144000" cy="40908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900" cap="none">
                <a:latin typeface="Berlin Sans FB" panose="020E0602020502020306" pitchFamily="34" charset="0"/>
              </a:rPr>
              <a:t>El </a:t>
            </a:r>
            <a:r>
              <a:rPr lang="en-US" sz="8900" cap="none" err="1">
                <a:latin typeface="Berlin Sans FB" panose="020E0602020502020306" pitchFamily="34" charset="0"/>
              </a:rPr>
              <a:t>perro</a:t>
            </a:r>
            <a:r>
              <a:rPr lang="en-US" sz="8900" cap="none">
                <a:latin typeface="Berlin Sans FB" panose="020E0602020502020306" pitchFamily="34" charset="0"/>
              </a:rPr>
              <a:t> </a:t>
            </a:r>
            <a:r>
              <a:rPr lang="en-US" sz="8900" cap="none" err="1">
                <a:solidFill>
                  <a:srgbClr val="00B0F0"/>
                </a:solidFill>
                <a:latin typeface="Berlin Sans FB" panose="020E0602020502020306" pitchFamily="34" charset="0"/>
              </a:rPr>
              <a:t>está</a:t>
            </a:r>
            <a:r>
              <a:rPr lang="en-US" sz="8900" cap="none">
                <a:latin typeface="Berlin Sans FB" panose="020E0602020502020306" pitchFamily="34" charset="0"/>
              </a:rPr>
              <a:t> </a:t>
            </a:r>
            <a:r>
              <a:rPr lang="en-US" sz="8900" cap="none" err="1">
                <a:latin typeface="Berlin Sans FB" panose="020E0602020502020306" pitchFamily="34" charset="0"/>
              </a:rPr>
              <a:t>debajo</a:t>
            </a:r>
            <a:r>
              <a:rPr lang="en-US" sz="8900" cap="none">
                <a:latin typeface="Berlin Sans FB" panose="020E0602020502020306" pitchFamily="34" charset="0"/>
              </a:rPr>
              <a:t> de la </a:t>
            </a:r>
            <a:r>
              <a:rPr lang="en-US" sz="8900" cap="none" err="1">
                <a:latin typeface="Berlin Sans FB" panose="020E0602020502020306" pitchFamily="34" charset="0"/>
              </a:rPr>
              <a:t>silla</a:t>
            </a:r>
            <a:r>
              <a:rPr lang="en-US" sz="8900" cap="none">
                <a:latin typeface="Berlin Sans FB" panose="020E0602020502020306" pitchFamily="34" charset="0"/>
              </a:rPr>
              <a:t>.</a:t>
            </a:r>
            <a:br>
              <a:rPr lang="en-US" sz="8900" cap="none">
                <a:latin typeface="Berlin Sans FB" panose="020E0602020502020306" pitchFamily="34" charset="0"/>
              </a:rPr>
            </a:b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3300" u="sng" cap="none">
                <a:solidFill>
                  <a:srgbClr val="00B0F0"/>
                </a:solidFill>
                <a:latin typeface="Berlin Sans FB" panose="020E0602020502020306" pitchFamily="34" charset="0"/>
              </a:rPr>
              <a:t>Position:</a:t>
            </a:r>
            <a:r>
              <a:rPr lang="en-US" sz="3300" cap="none">
                <a:solidFill>
                  <a:srgbClr val="00B0F0"/>
                </a:solidFill>
                <a:latin typeface="Berlin Sans FB" panose="020E0602020502020306" pitchFamily="34" charset="0"/>
              </a:rPr>
              <a:t> The dog is under the chair.</a:t>
            </a:r>
            <a:br>
              <a:rPr lang="en-US" sz="8000">
                <a:latin typeface="Berlin Sans FB" panose="020E0602020502020306" pitchFamily="34" charset="0"/>
              </a:rPr>
            </a:br>
            <a:endParaRPr lang="es-MX" sz="8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89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/>
          <a:lstStyle/>
          <a:p>
            <a:pPr algn="ctr"/>
            <a:r>
              <a:rPr lang="en-US" sz="8000" cap="none" err="1">
                <a:latin typeface="Berlin Sans FB" panose="020E0602020502020306" pitchFamily="34" charset="0"/>
              </a:rPr>
              <a:t>Ellos</a:t>
            </a:r>
            <a:r>
              <a:rPr lang="en-US" sz="8000" cap="none">
                <a:latin typeface="Berlin Sans FB" panose="020E0602020502020306" pitchFamily="34" charset="0"/>
              </a:rPr>
              <a:t> ___ </a:t>
            </a:r>
            <a:r>
              <a:rPr lang="en-US" sz="8000" cap="none" err="1">
                <a:latin typeface="Berlin Sans FB" panose="020E0602020502020306" pitchFamily="34" charset="0"/>
              </a:rPr>
              <a:t>artísticos</a:t>
            </a:r>
            <a:r>
              <a:rPr lang="en-US" sz="8000" cap="none">
                <a:latin typeface="Berlin Sans FB" panose="020E0602020502020306" pitchFamily="34" charset="0"/>
              </a:rPr>
              <a:t>.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457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/>
          <a:lstStyle/>
          <a:p>
            <a:pPr algn="ctr"/>
            <a:r>
              <a:rPr lang="en-US" sz="8000" cap="none" err="1">
                <a:latin typeface="Berlin Sans FB" panose="020E0602020502020306" pitchFamily="34" charset="0"/>
              </a:rPr>
              <a:t>Ellos</a:t>
            </a:r>
            <a:r>
              <a:rPr lang="en-US" sz="8000" cap="none">
                <a:latin typeface="Berlin Sans FB" panose="020E0602020502020306" pitchFamily="34" charset="0"/>
              </a:rPr>
              <a:t> </a:t>
            </a:r>
            <a:r>
              <a:rPr lang="en-US" sz="8000" cap="none">
                <a:solidFill>
                  <a:srgbClr val="FFFF00"/>
                </a:solidFill>
                <a:latin typeface="Berlin Sans FB" panose="020E0602020502020306" pitchFamily="34" charset="0"/>
              </a:rPr>
              <a:t>son</a:t>
            </a:r>
            <a:r>
              <a:rPr lang="en-US" sz="8000" cap="none">
                <a:latin typeface="Berlin Sans FB" panose="020E0602020502020306" pitchFamily="34" charset="0"/>
              </a:rPr>
              <a:t> </a:t>
            </a:r>
            <a:r>
              <a:rPr lang="en-US" sz="8000" cap="none" err="1">
                <a:latin typeface="Berlin Sans FB" panose="020E0602020502020306" pitchFamily="34" charset="0"/>
              </a:rPr>
              <a:t>artísticos</a:t>
            </a:r>
            <a:r>
              <a:rPr lang="en-US" sz="8000" cap="none">
                <a:latin typeface="Berlin Sans FB" panose="020E0602020502020306" pitchFamily="34" charset="0"/>
              </a:rPr>
              <a:t>.</a:t>
            </a:r>
            <a:br>
              <a:rPr lang="en-US" sz="8000" cap="none">
                <a:latin typeface="Berlin Sans FB" panose="020E0602020502020306" pitchFamily="34" charset="0"/>
              </a:rPr>
            </a:br>
            <a:br>
              <a:rPr lang="en-US" sz="6000">
                <a:latin typeface="Berlin Sans FB" panose="020E0602020502020306" pitchFamily="34" charset="0"/>
              </a:rPr>
            </a:br>
            <a:r>
              <a:rPr lang="en-US" sz="3000" u="sng" cap="none">
                <a:solidFill>
                  <a:srgbClr val="FFFF00"/>
                </a:solidFill>
                <a:latin typeface="Berlin Sans FB" panose="020E0602020502020306" pitchFamily="34" charset="0"/>
              </a:rPr>
              <a:t>Characteristics:</a:t>
            </a:r>
            <a:r>
              <a:rPr lang="en-US" sz="3000" cap="none">
                <a:solidFill>
                  <a:srgbClr val="FFFF00"/>
                </a:solidFill>
                <a:latin typeface="Berlin Sans FB" panose="020E0602020502020306" pitchFamily="34" charset="0"/>
              </a:rPr>
              <a:t> They’re artistic.</a:t>
            </a:r>
            <a:endParaRPr lang="es-MX" sz="3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75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>
            <a:normAutofit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Elena y </a:t>
            </a:r>
            <a:r>
              <a:rPr lang="en-US" sz="8000" cap="none" err="1">
                <a:latin typeface="Berlin Sans FB" panose="020E0602020502020306" pitchFamily="34" charset="0"/>
              </a:rPr>
              <a:t>yo</a:t>
            </a:r>
            <a:r>
              <a:rPr lang="en-US" sz="8000" cap="none">
                <a:latin typeface="Berlin Sans FB" panose="020E0602020502020306" pitchFamily="34" charset="0"/>
              </a:rPr>
              <a:t> ___  </a:t>
            </a:r>
            <a:r>
              <a:rPr lang="en-US" sz="8000" cap="none" err="1">
                <a:latin typeface="Berlin Sans FB" panose="020E0602020502020306" pitchFamily="34" charset="0"/>
              </a:rPr>
              <a:t>hermanas</a:t>
            </a:r>
            <a:r>
              <a:rPr lang="en-US" sz="8000" cap="none">
                <a:latin typeface="Berlin Sans FB" panose="020E0602020502020306" pitchFamily="34" charset="0"/>
              </a:rPr>
              <a:t>.</a:t>
            </a:r>
            <a:br>
              <a:rPr lang="en-US" sz="8000">
                <a:latin typeface="Berlin Sans FB" panose="020E0602020502020306" pitchFamily="34" charset="0"/>
              </a:rPr>
            </a:br>
            <a:endParaRPr lang="es-MX" sz="8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849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cap="none">
                <a:latin typeface="Berlin Sans FB" panose="020E0602020502020306" pitchFamily="34" charset="0"/>
              </a:rPr>
              <a:t>Elena y </a:t>
            </a:r>
            <a:r>
              <a:rPr lang="en-US" sz="8900" cap="none" err="1">
                <a:latin typeface="Berlin Sans FB" panose="020E0602020502020306" pitchFamily="34" charset="0"/>
              </a:rPr>
              <a:t>yo</a:t>
            </a:r>
            <a:r>
              <a:rPr lang="en-US" sz="8900" cap="none">
                <a:latin typeface="Berlin Sans FB" panose="020E0602020502020306" pitchFamily="34" charset="0"/>
              </a:rPr>
              <a:t> </a:t>
            </a:r>
            <a:r>
              <a:rPr lang="en-US" sz="8900" cap="none" err="1">
                <a:solidFill>
                  <a:srgbClr val="FFFF00"/>
                </a:solidFill>
                <a:latin typeface="Berlin Sans FB" panose="020E0602020502020306" pitchFamily="34" charset="0"/>
              </a:rPr>
              <a:t>somos</a:t>
            </a:r>
            <a:r>
              <a:rPr lang="en-US" sz="8900" cap="none">
                <a:solidFill>
                  <a:srgbClr val="FFFF00"/>
                </a:solidFill>
                <a:latin typeface="Berlin Sans FB" panose="020E0602020502020306" pitchFamily="34" charset="0"/>
              </a:rPr>
              <a:t> </a:t>
            </a:r>
            <a:r>
              <a:rPr lang="en-US" sz="8900" cap="none">
                <a:latin typeface="Berlin Sans FB" panose="020E0602020502020306" pitchFamily="34" charset="0"/>
              </a:rPr>
              <a:t> </a:t>
            </a:r>
            <a:r>
              <a:rPr lang="en-US" sz="8900" cap="none" err="1">
                <a:latin typeface="Berlin Sans FB" panose="020E0602020502020306" pitchFamily="34" charset="0"/>
              </a:rPr>
              <a:t>hermanas</a:t>
            </a:r>
            <a:r>
              <a:rPr lang="en-US" sz="8900" cap="none">
                <a:latin typeface="Berlin Sans FB" panose="020E0602020502020306" pitchFamily="34" charset="0"/>
              </a:rPr>
              <a:t>.</a:t>
            </a:r>
            <a:br>
              <a:rPr lang="en-US" sz="8900" cap="none">
                <a:latin typeface="Berlin Sans FB" panose="020E0602020502020306" pitchFamily="34" charset="0"/>
              </a:rPr>
            </a:br>
            <a:br>
              <a:rPr lang="en-US" sz="8000">
                <a:latin typeface="Berlin Sans FB" panose="020E0602020502020306" pitchFamily="34" charset="0"/>
              </a:rPr>
            </a:br>
            <a:r>
              <a:rPr lang="en-US" sz="3300" u="sng" cap="none">
                <a:solidFill>
                  <a:srgbClr val="FFFF00"/>
                </a:solidFill>
                <a:latin typeface="Berlin Sans FB" panose="020E0602020502020306" pitchFamily="34" charset="0"/>
              </a:rPr>
              <a:t>Relationship:</a:t>
            </a:r>
            <a:r>
              <a:rPr lang="en-US" sz="3300" cap="none">
                <a:solidFill>
                  <a:srgbClr val="FFFF00"/>
                </a:solidFill>
                <a:latin typeface="Berlin Sans FB" panose="020E0602020502020306" pitchFamily="34" charset="0"/>
              </a:rPr>
              <a:t> Elena and I are sisters.</a:t>
            </a:r>
            <a:endParaRPr lang="es-MX" sz="33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1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/>
          <a:lstStyle/>
          <a:p>
            <a:pPr algn="ctr"/>
            <a:r>
              <a:rPr lang="en-US" sz="8000" cap="none" err="1">
                <a:latin typeface="Berlin Sans FB" panose="020E0602020502020306" pitchFamily="34" charset="0"/>
              </a:rPr>
              <a:t>Yo</a:t>
            </a:r>
            <a:r>
              <a:rPr lang="en-US" sz="8000" cap="none">
                <a:latin typeface="Berlin Sans FB" panose="020E0602020502020306" pitchFamily="34" charset="0"/>
              </a:rPr>
              <a:t> </a:t>
            </a:r>
            <a:r>
              <a:rPr lang="en-US" sz="8000" cap="none">
                <a:solidFill>
                  <a:srgbClr val="FFFF00"/>
                </a:solidFill>
                <a:latin typeface="Berlin Sans FB" panose="020E0602020502020306" pitchFamily="34" charset="0"/>
              </a:rPr>
              <a:t>soy</a:t>
            </a:r>
            <a:r>
              <a:rPr lang="en-US" sz="8000" cap="none">
                <a:latin typeface="Berlin Sans FB" panose="020E0602020502020306" pitchFamily="34" charset="0"/>
              </a:rPr>
              <a:t> gracioso.</a:t>
            </a:r>
            <a:br>
              <a:rPr lang="en-US" sz="8000" cap="none">
                <a:latin typeface="Berlin Sans FB" panose="020E0602020502020306" pitchFamily="34" charset="0"/>
              </a:rPr>
            </a:br>
            <a:br>
              <a:rPr lang="en-US" sz="6000">
                <a:latin typeface="Berlin Sans FB" panose="020E0602020502020306" pitchFamily="34" charset="0"/>
              </a:rPr>
            </a:br>
            <a:r>
              <a:rPr lang="en-US" sz="3000" u="sng" cap="none">
                <a:solidFill>
                  <a:srgbClr val="FFFF00"/>
                </a:solidFill>
                <a:latin typeface="Berlin Sans FB" panose="020E0602020502020306" pitchFamily="34" charset="0"/>
              </a:rPr>
              <a:t>Characteristics:</a:t>
            </a:r>
            <a:r>
              <a:rPr lang="en-US" sz="3000" cap="none">
                <a:solidFill>
                  <a:srgbClr val="FFFF00"/>
                </a:solidFill>
                <a:latin typeface="Berlin Sans FB" panose="020E0602020502020306" pitchFamily="34" charset="0"/>
              </a:rPr>
              <a:t> I’m funny.</a:t>
            </a:r>
            <a:endParaRPr lang="es-MX" sz="300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288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1180214"/>
            <a:ext cx="8122122" cy="3963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What does the “E” stand for in 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>
                <a:latin typeface="Berlin Sans FB" panose="020E0602020502020306" pitchFamily="34" charset="0"/>
              </a:rPr>
              <a:t>PLACE?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6700" cap="none">
                <a:latin typeface="Berlin Sans FB" panose="020E0602020502020306" pitchFamily="34" charset="0"/>
              </a:rPr>
              <a:t> 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103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1180214"/>
            <a:ext cx="8122122" cy="3963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What does the “E” stand for in 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>
                <a:latin typeface="Berlin Sans FB" panose="020E0602020502020306" pitchFamily="34" charset="0"/>
              </a:rPr>
              <a:t>PLACE?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>
                <a:solidFill>
                  <a:srgbClr val="00B0F0"/>
                </a:solidFill>
                <a:latin typeface="Berlin Sans FB" panose="020E0602020502020306" pitchFamily="34" charset="0"/>
              </a:rPr>
              <a:t>Emotion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9297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>
            <a:normAutofit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¿</a:t>
            </a:r>
            <a:r>
              <a:rPr lang="en-US" sz="8000" cap="none" err="1">
                <a:latin typeface="Berlin Sans FB" panose="020E0602020502020306" pitchFamily="34" charset="0"/>
              </a:rPr>
              <a:t>Vosotros</a:t>
            </a:r>
            <a:r>
              <a:rPr lang="en-US" sz="8000" cap="none">
                <a:latin typeface="Berlin Sans FB" panose="020E0602020502020306" pitchFamily="34" charset="0"/>
              </a:rPr>
              <a:t> ___ de España?</a:t>
            </a:r>
            <a:br>
              <a:rPr lang="en-US" sz="8000">
                <a:latin typeface="Berlin Sans FB" panose="020E0602020502020306" pitchFamily="34" charset="0"/>
              </a:rPr>
            </a:br>
            <a:endParaRPr lang="es-MX" sz="8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473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cap="none">
                <a:latin typeface="Berlin Sans FB" panose="020E0602020502020306" pitchFamily="34" charset="0"/>
              </a:rPr>
              <a:t>¿</a:t>
            </a:r>
            <a:r>
              <a:rPr lang="en-US" sz="8900" cap="none" err="1">
                <a:latin typeface="Berlin Sans FB" panose="020E0602020502020306" pitchFamily="34" charset="0"/>
              </a:rPr>
              <a:t>Vosotros</a:t>
            </a:r>
            <a:r>
              <a:rPr lang="en-US" sz="8900" cap="none">
                <a:latin typeface="Berlin Sans FB" panose="020E0602020502020306" pitchFamily="34" charset="0"/>
              </a:rPr>
              <a:t> </a:t>
            </a:r>
            <a:r>
              <a:rPr lang="en-US" sz="8900" cap="none" err="1">
                <a:solidFill>
                  <a:srgbClr val="FFFF00"/>
                </a:solidFill>
                <a:latin typeface="Berlin Sans FB" panose="020E0602020502020306" pitchFamily="34" charset="0"/>
              </a:rPr>
              <a:t>sois</a:t>
            </a:r>
            <a:r>
              <a:rPr lang="en-US" sz="8900" cap="none">
                <a:latin typeface="Berlin Sans FB" panose="020E0602020502020306" pitchFamily="34" charset="0"/>
              </a:rPr>
              <a:t> de España?</a:t>
            </a:r>
            <a:br>
              <a:rPr lang="en-US" sz="8900" cap="none">
                <a:latin typeface="Berlin Sans FB" panose="020E0602020502020306" pitchFamily="34" charset="0"/>
              </a:rPr>
            </a:br>
            <a:br>
              <a:rPr lang="en-US" sz="8000">
                <a:latin typeface="Berlin Sans FB" panose="020E0602020502020306" pitchFamily="34" charset="0"/>
              </a:rPr>
            </a:br>
            <a:r>
              <a:rPr lang="en-US" sz="3300" u="sng" cap="none">
                <a:solidFill>
                  <a:srgbClr val="FFFF00"/>
                </a:solidFill>
                <a:latin typeface="Berlin Sans FB" panose="020E0602020502020306" pitchFamily="34" charset="0"/>
              </a:rPr>
              <a:t>Origin:</a:t>
            </a:r>
            <a:r>
              <a:rPr lang="en-US" sz="3300" cap="none">
                <a:solidFill>
                  <a:srgbClr val="FFFF00"/>
                </a:solidFill>
                <a:latin typeface="Berlin Sans FB" panose="020E0602020502020306" pitchFamily="34" charset="0"/>
              </a:rPr>
              <a:t> Are </a:t>
            </a:r>
            <a:r>
              <a:rPr lang="en-US" sz="3300" cap="none" err="1">
                <a:solidFill>
                  <a:srgbClr val="FFFF00"/>
                </a:solidFill>
                <a:latin typeface="Berlin Sans FB" panose="020E0602020502020306" pitchFamily="34" charset="0"/>
              </a:rPr>
              <a:t>y’all</a:t>
            </a:r>
            <a:r>
              <a:rPr lang="en-US" sz="3300" cap="none">
                <a:solidFill>
                  <a:srgbClr val="FFFF00"/>
                </a:solidFill>
                <a:latin typeface="Berlin Sans FB" panose="020E0602020502020306" pitchFamily="34" charset="0"/>
              </a:rPr>
              <a:t> from Spain?</a:t>
            </a:r>
            <a:endParaRPr lang="es-MX" sz="33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8423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1180214"/>
            <a:ext cx="8122122" cy="3963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What does the “C” stand for in DOCTOR?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6700" cap="none">
                <a:latin typeface="Berlin Sans FB" panose="020E0602020502020306" pitchFamily="34" charset="0"/>
              </a:rPr>
              <a:t> 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752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1180214"/>
            <a:ext cx="8122122" cy="3963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What does the “C” stand for in DOCTOR?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>
                <a:solidFill>
                  <a:srgbClr val="FFFF00"/>
                </a:solidFill>
                <a:latin typeface="Berlin Sans FB" panose="020E0602020502020306" pitchFamily="34" charset="0"/>
              </a:rPr>
              <a:t>Characteristics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224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/>
          <a:lstStyle/>
          <a:p>
            <a:pPr algn="ctr"/>
            <a:r>
              <a:rPr lang="en-US" sz="8000" cap="none" err="1">
                <a:latin typeface="Berlin Sans FB" panose="020E0602020502020306" pitchFamily="34" charset="0"/>
              </a:rPr>
              <a:t>Yo</a:t>
            </a:r>
            <a:r>
              <a:rPr lang="en-US" sz="8000" cap="none">
                <a:latin typeface="Berlin Sans FB" panose="020E0602020502020306" pitchFamily="34" charset="0"/>
              </a:rPr>
              <a:t> ___ </a:t>
            </a:r>
            <a:r>
              <a:rPr lang="en-US" sz="8000" cap="none" err="1">
                <a:latin typeface="Berlin Sans FB" panose="020E0602020502020306" pitchFamily="34" charset="0"/>
              </a:rPr>
              <a:t>comiendo</a:t>
            </a:r>
            <a:r>
              <a:rPr lang="en-US" sz="8000" cap="none">
                <a:latin typeface="Berlin Sans FB" panose="020E0602020502020306" pitchFamily="34" charset="0"/>
              </a:rPr>
              <a:t>.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323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0150"/>
            <a:ext cx="9144000" cy="40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cap="none" err="1">
                <a:latin typeface="Berlin Sans FB" panose="020E0602020502020306" pitchFamily="34" charset="0"/>
              </a:rPr>
              <a:t>Yo</a:t>
            </a:r>
            <a:r>
              <a:rPr lang="en-US" sz="8900" cap="none">
                <a:latin typeface="Berlin Sans FB" panose="020E0602020502020306" pitchFamily="34" charset="0"/>
              </a:rPr>
              <a:t> </a:t>
            </a:r>
            <a:r>
              <a:rPr lang="en-US" sz="8900" cap="none" err="1">
                <a:solidFill>
                  <a:srgbClr val="00B0F0"/>
                </a:solidFill>
                <a:latin typeface="Berlin Sans FB" panose="020E0602020502020306" pitchFamily="34" charset="0"/>
              </a:rPr>
              <a:t>estoy</a:t>
            </a:r>
            <a:r>
              <a:rPr lang="en-US" sz="8900" cap="none">
                <a:latin typeface="Berlin Sans FB" panose="020E0602020502020306" pitchFamily="34" charset="0"/>
              </a:rPr>
              <a:t> </a:t>
            </a:r>
            <a:r>
              <a:rPr lang="en-US" sz="8900" cap="none" err="1">
                <a:latin typeface="Berlin Sans FB" panose="020E0602020502020306" pitchFamily="34" charset="0"/>
              </a:rPr>
              <a:t>comiendo</a:t>
            </a:r>
            <a:r>
              <a:rPr lang="en-US" sz="8900" cap="none">
                <a:latin typeface="Berlin Sans FB" panose="020E0602020502020306" pitchFamily="34" charset="0"/>
              </a:rPr>
              <a:t>.</a:t>
            </a:r>
            <a:br>
              <a:rPr lang="en-US" sz="8900" cap="none">
                <a:latin typeface="Berlin Sans FB" panose="020E0602020502020306" pitchFamily="34" charset="0"/>
              </a:rPr>
            </a:br>
            <a:br>
              <a:rPr lang="en-US" sz="6000">
                <a:latin typeface="Berlin Sans FB" panose="020E0602020502020306" pitchFamily="34" charset="0"/>
              </a:rPr>
            </a:br>
            <a:r>
              <a:rPr lang="en-US" sz="3300" u="sng" cap="none">
                <a:solidFill>
                  <a:srgbClr val="00B0F0"/>
                </a:solidFill>
                <a:latin typeface="Berlin Sans FB" panose="020E0602020502020306" pitchFamily="34" charset="0"/>
              </a:rPr>
              <a:t>Action:</a:t>
            </a:r>
            <a:r>
              <a:rPr lang="en-US" sz="3300" cap="none">
                <a:solidFill>
                  <a:srgbClr val="00B0F0"/>
                </a:solidFill>
                <a:latin typeface="Berlin Sans FB" panose="020E0602020502020306" pitchFamily="34" charset="0"/>
              </a:rPr>
              <a:t> I’m eating.</a:t>
            </a:r>
            <a:endParaRPr lang="es-MX" sz="33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234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>
            <a:normAutofit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La casa ___ al </a:t>
            </a:r>
            <a:r>
              <a:rPr lang="en-US" sz="8000" cap="none" err="1">
                <a:latin typeface="Berlin Sans FB" panose="020E0602020502020306" pitchFamily="34" charset="0"/>
              </a:rPr>
              <a:t>lado</a:t>
            </a:r>
            <a:r>
              <a:rPr lang="en-US" sz="8000" cap="none">
                <a:latin typeface="Berlin Sans FB" panose="020E0602020502020306" pitchFamily="34" charset="0"/>
              </a:rPr>
              <a:t> de la playa.</a:t>
            </a:r>
            <a:br>
              <a:rPr lang="en-US" sz="8000">
                <a:latin typeface="Berlin Sans FB" panose="020E0602020502020306" pitchFamily="34" charset="0"/>
              </a:rPr>
            </a:br>
            <a:endParaRPr lang="es-MX" sz="8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279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6" y="450150"/>
            <a:ext cx="9037674" cy="40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cap="none">
                <a:latin typeface="Berlin Sans FB" panose="020E0602020502020306" pitchFamily="34" charset="0"/>
              </a:rPr>
              <a:t>La casa </a:t>
            </a:r>
            <a:r>
              <a:rPr lang="en-US" sz="8900" cap="none" err="1">
                <a:solidFill>
                  <a:srgbClr val="00B0F0"/>
                </a:solidFill>
                <a:latin typeface="Berlin Sans FB" panose="020E0602020502020306" pitchFamily="34" charset="0"/>
              </a:rPr>
              <a:t>está</a:t>
            </a:r>
            <a:r>
              <a:rPr lang="en-US" sz="8900" cap="none">
                <a:latin typeface="Berlin Sans FB" panose="020E0602020502020306" pitchFamily="34" charset="0"/>
              </a:rPr>
              <a:t> al </a:t>
            </a:r>
            <a:r>
              <a:rPr lang="en-US" sz="8900" cap="none" err="1">
                <a:latin typeface="Berlin Sans FB" panose="020E0602020502020306" pitchFamily="34" charset="0"/>
              </a:rPr>
              <a:t>lado</a:t>
            </a:r>
            <a:r>
              <a:rPr lang="en-US" sz="8900" cap="none">
                <a:latin typeface="Berlin Sans FB" panose="020E0602020502020306" pitchFamily="34" charset="0"/>
              </a:rPr>
              <a:t> </a:t>
            </a:r>
            <a:br>
              <a:rPr lang="en-US" sz="8900" cap="none">
                <a:latin typeface="Berlin Sans FB" panose="020E0602020502020306" pitchFamily="34" charset="0"/>
              </a:rPr>
            </a:br>
            <a:r>
              <a:rPr lang="en-US" sz="8900" cap="none">
                <a:latin typeface="Berlin Sans FB" panose="020E0602020502020306" pitchFamily="34" charset="0"/>
              </a:rPr>
              <a:t>de la playa.</a:t>
            </a:r>
            <a:br>
              <a:rPr lang="en-US" sz="8900" cap="none">
                <a:latin typeface="Berlin Sans FB" panose="020E0602020502020306" pitchFamily="34" charset="0"/>
              </a:rPr>
            </a:br>
            <a:br>
              <a:rPr lang="en-US" sz="8000">
                <a:latin typeface="Berlin Sans FB" panose="020E0602020502020306" pitchFamily="34" charset="0"/>
              </a:rPr>
            </a:br>
            <a:r>
              <a:rPr lang="en-US" sz="3300" u="sng" cap="none">
                <a:solidFill>
                  <a:srgbClr val="00B0F0"/>
                </a:solidFill>
                <a:latin typeface="Berlin Sans FB" panose="020E0602020502020306" pitchFamily="34" charset="0"/>
              </a:rPr>
              <a:t>Position:</a:t>
            </a:r>
            <a:r>
              <a:rPr lang="en-US" sz="3300" cap="none">
                <a:solidFill>
                  <a:srgbClr val="00B0F0"/>
                </a:solidFill>
                <a:latin typeface="Berlin Sans FB" panose="020E0602020502020306" pitchFamily="34" charset="0"/>
              </a:rPr>
              <a:t> The house is next to the beach.</a:t>
            </a:r>
            <a:endParaRPr lang="es-MX" sz="33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6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1180214"/>
            <a:ext cx="8122122" cy="3963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What does the “O” stand for in DOCTOR?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6700" cap="none">
                <a:latin typeface="Berlin Sans FB" panose="020E0602020502020306" pitchFamily="34" charset="0"/>
              </a:rPr>
              <a:t>(two correct answers) 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707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>
            <a:normAutofit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Tú ___ mi </a:t>
            </a:r>
            <a:r>
              <a:rPr lang="en-US" sz="8000" cap="none" err="1">
                <a:latin typeface="Berlin Sans FB" panose="020E0602020502020306" pitchFamily="34" charset="0"/>
              </a:rPr>
              <a:t>mejor</a:t>
            </a:r>
            <a:r>
              <a:rPr lang="en-US" sz="8000" cap="none">
                <a:latin typeface="Berlin Sans FB" panose="020E0602020502020306" pitchFamily="34" charset="0"/>
              </a:rPr>
              <a:t> amigo.</a:t>
            </a:r>
            <a:br>
              <a:rPr lang="en-US" sz="8000">
                <a:latin typeface="Berlin Sans FB" panose="020E0602020502020306" pitchFamily="34" charset="0"/>
              </a:rPr>
            </a:br>
            <a:endParaRPr lang="es-MX" sz="8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074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122122" cy="40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cap="none">
                <a:latin typeface="Berlin Sans FB" panose="020E0602020502020306" pitchFamily="34" charset="0"/>
              </a:rPr>
              <a:t>Tú </a:t>
            </a:r>
            <a:r>
              <a:rPr lang="en-US" sz="8900" cap="none" err="1">
                <a:solidFill>
                  <a:srgbClr val="FFFF00"/>
                </a:solidFill>
                <a:latin typeface="Berlin Sans FB" panose="020E0602020502020306" pitchFamily="34" charset="0"/>
              </a:rPr>
              <a:t>eres</a:t>
            </a:r>
            <a:r>
              <a:rPr lang="en-US" sz="8900" cap="none">
                <a:latin typeface="Berlin Sans FB" panose="020E0602020502020306" pitchFamily="34" charset="0"/>
              </a:rPr>
              <a:t> mi </a:t>
            </a:r>
            <a:r>
              <a:rPr lang="en-US" sz="8900" cap="none" err="1">
                <a:latin typeface="Berlin Sans FB" panose="020E0602020502020306" pitchFamily="34" charset="0"/>
              </a:rPr>
              <a:t>mejor</a:t>
            </a:r>
            <a:r>
              <a:rPr lang="en-US" sz="8900" cap="none">
                <a:latin typeface="Berlin Sans FB" panose="020E0602020502020306" pitchFamily="34" charset="0"/>
              </a:rPr>
              <a:t> amigo.</a:t>
            </a:r>
            <a:br>
              <a:rPr lang="en-US" sz="8900" cap="none">
                <a:latin typeface="Berlin Sans FB" panose="020E0602020502020306" pitchFamily="34" charset="0"/>
              </a:rPr>
            </a:br>
            <a:br>
              <a:rPr lang="en-US" sz="8000">
                <a:latin typeface="Berlin Sans FB" panose="020E0602020502020306" pitchFamily="34" charset="0"/>
              </a:rPr>
            </a:br>
            <a:r>
              <a:rPr lang="en-US" sz="3300" u="sng" cap="none">
                <a:solidFill>
                  <a:srgbClr val="FFFF00"/>
                </a:solidFill>
                <a:latin typeface="Berlin Sans FB" panose="020E0602020502020306" pitchFamily="34" charset="0"/>
              </a:rPr>
              <a:t>Relationship:</a:t>
            </a:r>
            <a:r>
              <a:rPr lang="en-US" sz="3300" cap="none">
                <a:solidFill>
                  <a:srgbClr val="FFFF00"/>
                </a:solidFill>
                <a:latin typeface="Berlin Sans FB" panose="020E0602020502020306" pitchFamily="34" charset="0"/>
              </a:rPr>
              <a:t> You’re my best friend.</a:t>
            </a:r>
            <a:endParaRPr lang="es-MX" sz="33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343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1180214"/>
            <a:ext cx="8122122" cy="3963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What does the “L” stand for in 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>
                <a:latin typeface="Berlin Sans FB" panose="020E0602020502020306" pitchFamily="34" charset="0"/>
              </a:rPr>
              <a:t>PLACE?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6700" cap="none">
                <a:latin typeface="Berlin Sans FB" panose="020E0602020502020306" pitchFamily="34" charset="0"/>
              </a:rPr>
              <a:t> 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435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1180214"/>
            <a:ext cx="8122122" cy="3963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What does the “L” stand for in 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>
                <a:latin typeface="Berlin Sans FB" panose="020E0602020502020306" pitchFamily="34" charset="0"/>
              </a:rPr>
              <a:t>PLACE?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>
                <a:solidFill>
                  <a:srgbClr val="00B0F0"/>
                </a:solidFill>
                <a:latin typeface="Berlin Sans FB" panose="020E0602020502020306" pitchFamily="34" charset="0"/>
              </a:rPr>
              <a:t>Location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624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0150"/>
            <a:ext cx="9144000" cy="4090800"/>
          </a:xfrm>
        </p:spPr>
        <p:txBody>
          <a:bodyPr>
            <a:normAutofit/>
          </a:bodyPr>
          <a:lstStyle/>
          <a:p>
            <a:pPr algn="ctr"/>
            <a:r>
              <a:rPr lang="en-US" sz="8000" cap="none" err="1">
                <a:latin typeface="Berlin Sans FB" panose="020E0602020502020306" pitchFamily="34" charset="0"/>
              </a:rPr>
              <a:t>Nosotros</a:t>
            </a:r>
            <a:r>
              <a:rPr lang="en-US" sz="8000" cap="none">
                <a:latin typeface="Berlin Sans FB" panose="020E0602020502020306" pitchFamily="34" charset="0"/>
              </a:rPr>
              <a:t> ___ 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 err="1">
                <a:latin typeface="Berlin Sans FB" panose="020E0602020502020306" pitchFamily="34" charset="0"/>
              </a:rPr>
              <a:t>nerviosos</a:t>
            </a:r>
            <a:r>
              <a:rPr lang="en-US" sz="8000" cap="none">
                <a:latin typeface="Berlin Sans FB" panose="020E0602020502020306" pitchFamily="34" charset="0"/>
              </a:rPr>
              <a:t>.</a:t>
            </a:r>
            <a:br>
              <a:rPr lang="en-US" sz="8000">
                <a:latin typeface="Berlin Sans FB" panose="020E0602020502020306" pitchFamily="34" charset="0"/>
              </a:rPr>
            </a:br>
            <a:endParaRPr lang="es-MX" sz="8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549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0150"/>
            <a:ext cx="9144000" cy="40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cap="none" err="1">
                <a:latin typeface="Berlin Sans FB" panose="020E0602020502020306" pitchFamily="34" charset="0"/>
              </a:rPr>
              <a:t>Nosotros</a:t>
            </a:r>
            <a:r>
              <a:rPr lang="en-US" sz="8900" cap="none">
                <a:latin typeface="Berlin Sans FB" panose="020E0602020502020306" pitchFamily="34" charset="0"/>
              </a:rPr>
              <a:t> </a:t>
            </a:r>
            <a:r>
              <a:rPr lang="en-US" sz="8900" cap="none" err="1">
                <a:solidFill>
                  <a:srgbClr val="00B0F0"/>
                </a:solidFill>
                <a:latin typeface="Berlin Sans FB" panose="020E0602020502020306" pitchFamily="34" charset="0"/>
              </a:rPr>
              <a:t>estamos</a:t>
            </a:r>
            <a:r>
              <a:rPr lang="en-US" sz="8900" cap="none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br>
              <a:rPr lang="en-US" sz="89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8900" cap="none" err="1">
                <a:latin typeface="Berlin Sans FB" panose="020E0602020502020306" pitchFamily="34" charset="0"/>
              </a:rPr>
              <a:t>nerviosos</a:t>
            </a:r>
            <a:r>
              <a:rPr lang="en-US" sz="8900" cap="none">
                <a:latin typeface="Berlin Sans FB" panose="020E0602020502020306" pitchFamily="34" charset="0"/>
              </a:rPr>
              <a:t>.</a:t>
            </a:r>
            <a:br>
              <a:rPr lang="en-US" sz="8900" cap="none">
                <a:latin typeface="Berlin Sans FB" panose="020E0602020502020306" pitchFamily="34" charset="0"/>
              </a:rPr>
            </a:br>
            <a:br>
              <a:rPr lang="en-US" sz="8000">
                <a:latin typeface="Berlin Sans FB" panose="020E0602020502020306" pitchFamily="34" charset="0"/>
              </a:rPr>
            </a:br>
            <a:r>
              <a:rPr lang="en-US" sz="3300" u="sng" cap="none">
                <a:solidFill>
                  <a:srgbClr val="00B0F0"/>
                </a:solidFill>
                <a:latin typeface="Berlin Sans FB" panose="020E0602020502020306" pitchFamily="34" charset="0"/>
              </a:rPr>
              <a:t>Emotion:</a:t>
            </a:r>
            <a:r>
              <a:rPr lang="en-US" sz="3300" cap="none">
                <a:solidFill>
                  <a:srgbClr val="00B0F0"/>
                </a:solidFill>
                <a:latin typeface="Berlin Sans FB" panose="020E0602020502020306" pitchFamily="34" charset="0"/>
              </a:rPr>
              <a:t> We’re nervous.</a:t>
            </a:r>
            <a:endParaRPr lang="es-MX" sz="33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112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127591"/>
            <a:ext cx="8282763" cy="4837813"/>
          </a:xfrm>
        </p:spPr>
        <p:txBody>
          <a:bodyPr numCol="3">
            <a:normAutofit/>
          </a:bodyPr>
          <a:lstStyle/>
          <a:p>
            <a:r>
              <a:rPr lang="en-US" sz="2400" cap="none" err="1">
                <a:solidFill>
                  <a:srgbClr val="00B0F0"/>
                </a:solidFill>
                <a:latin typeface="Berlin Sans FB" panose="020E0602020502020306" pitchFamily="34" charset="0"/>
              </a:rPr>
              <a:t>está</a:t>
            </a:r>
            <a:br>
              <a:rPr lang="en-US" sz="2400" cap="none">
                <a:solidFill>
                  <a:srgbClr val="FFFF00"/>
                </a:solidFill>
                <a:latin typeface="Berlin Sans FB" panose="020E0602020502020306" pitchFamily="34" charset="0"/>
              </a:rPr>
            </a:br>
            <a:r>
              <a:rPr lang="en-US" sz="2400" cap="none">
                <a:solidFill>
                  <a:srgbClr val="FFFF00"/>
                </a:solidFill>
                <a:latin typeface="Berlin Sans FB" panose="020E0602020502020306" pitchFamily="34" charset="0"/>
              </a:rPr>
              <a:t>soy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>
                <a:solidFill>
                  <a:srgbClr val="FFFF00"/>
                </a:solidFill>
                <a:latin typeface="Berlin Sans FB" panose="020E0602020502020306" pitchFamily="34" charset="0"/>
              </a:rPr>
              <a:t>Occupation/Origin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  <a:t>Condition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 err="1">
                <a:solidFill>
                  <a:srgbClr val="00B0F0"/>
                </a:solidFill>
                <a:latin typeface="Berlin Sans FB" panose="020E0602020502020306" pitchFamily="34" charset="0"/>
              </a:rPr>
              <a:t>están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 err="1">
                <a:solidFill>
                  <a:srgbClr val="FFFF00"/>
                </a:solidFill>
                <a:latin typeface="Berlin Sans FB" panose="020E0602020502020306" pitchFamily="34" charset="0"/>
              </a:rPr>
              <a:t>somos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>
                <a:solidFill>
                  <a:srgbClr val="FFFF00"/>
                </a:solidFill>
                <a:latin typeface="Berlin Sans FB" panose="020E0602020502020306" pitchFamily="34" charset="0"/>
              </a:rPr>
              <a:t>Time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 err="1">
                <a:solidFill>
                  <a:srgbClr val="00B0F0"/>
                </a:solidFill>
                <a:latin typeface="Berlin Sans FB" panose="020E0602020502020306" pitchFamily="34" charset="0"/>
              </a:rPr>
              <a:t>está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  <a:t>Action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>
                <a:solidFill>
                  <a:srgbClr val="FFFF00"/>
                </a:solidFill>
                <a:latin typeface="Berlin Sans FB" panose="020E0602020502020306" pitchFamily="34" charset="0"/>
              </a:rPr>
              <a:t>es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  <a:t>Position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 err="1">
                <a:solidFill>
                  <a:srgbClr val="00B0F0"/>
                </a:solidFill>
                <a:latin typeface="Berlin Sans FB" panose="020E0602020502020306" pitchFamily="34" charset="0"/>
              </a:rPr>
              <a:t>están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>
                <a:solidFill>
                  <a:srgbClr val="FFFF00"/>
                </a:solidFill>
                <a:latin typeface="Berlin Sans FB" panose="020E0602020502020306" pitchFamily="34" charset="0"/>
              </a:rPr>
              <a:t>Relationship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  <a:t>estás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>
                <a:solidFill>
                  <a:srgbClr val="FFFF00"/>
                </a:solidFill>
                <a:latin typeface="Berlin Sans FB" panose="020E0602020502020306" pitchFamily="34" charset="0"/>
              </a:rPr>
              <a:t>es</a:t>
            </a:r>
            <a:br>
              <a:rPr lang="en-US" sz="2400" cap="none">
                <a:solidFill>
                  <a:srgbClr val="FFFF00"/>
                </a:solidFill>
                <a:latin typeface="Berlin Sans FB" panose="020E0602020502020306" pitchFamily="34" charset="0"/>
              </a:rPr>
            </a:br>
            <a: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  <a:t>estás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>
                <a:solidFill>
                  <a:srgbClr val="FFFF00"/>
                </a:solidFill>
                <a:latin typeface="Berlin Sans FB" panose="020E0602020502020306" pitchFamily="34" charset="0"/>
              </a:rPr>
              <a:t>son</a:t>
            </a:r>
            <a:br>
              <a:rPr lang="en-US" sz="2400" cap="none">
                <a:solidFill>
                  <a:srgbClr val="FFFF00"/>
                </a:solidFill>
                <a:latin typeface="Berlin Sans FB" panose="020E0602020502020306" pitchFamily="34" charset="0"/>
              </a:rPr>
            </a:br>
            <a:r>
              <a:rPr lang="en-US" sz="2400" cap="none" err="1">
                <a:solidFill>
                  <a:srgbClr val="00B0F0"/>
                </a:solidFill>
                <a:latin typeface="Berlin Sans FB" panose="020E0602020502020306" pitchFamily="34" charset="0"/>
              </a:rPr>
              <a:t>estáis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>
                <a:solidFill>
                  <a:srgbClr val="FFFF00"/>
                </a:solidFill>
                <a:latin typeface="Berlin Sans FB" panose="020E0602020502020306" pitchFamily="34" charset="0"/>
              </a:rPr>
              <a:t>es</a:t>
            </a:r>
            <a:br>
              <a:rPr lang="en-US" sz="2400" cap="none">
                <a:solidFill>
                  <a:srgbClr val="FFFF00"/>
                </a:solidFill>
                <a:latin typeface="Berlin Sans FB" panose="020E0602020502020306" pitchFamily="34" charset="0"/>
              </a:rPr>
            </a:br>
            <a:r>
              <a:rPr lang="en-US" sz="2400" cap="none">
                <a:solidFill>
                  <a:srgbClr val="FFFF00"/>
                </a:solidFill>
                <a:latin typeface="Berlin Sans FB" panose="020E0602020502020306" pitchFamily="34" charset="0"/>
              </a:rPr>
              <a:t>son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>
                <a:solidFill>
                  <a:srgbClr val="FFFF00"/>
                </a:solidFill>
                <a:latin typeface="Berlin Sans FB" panose="020E0602020502020306" pitchFamily="34" charset="0"/>
              </a:rPr>
              <a:t>Date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 err="1">
                <a:solidFill>
                  <a:srgbClr val="00B0F0"/>
                </a:solidFill>
                <a:latin typeface="Berlin Sans FB" panose="020E0602020502020306" pitchFamily="34" charset="0"/>
              </a:rPr>
              <a:t>está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>
                <a:solidFill>
                  <a:srgbClr val="FFFF00"/>
                </a:solidFill>
                <a:latin typeface="Berlin Sans FB" panose="020E0602020502020306" pitchFamily="34" charset="0"/>
              </a:rPr>
              <a:t>son</a:t>
            </a:r>
            <a:br>
              <a:rPr lang="en-US" sz="2400" cap="none">
                <a:solidFill>
                  <a:srgbClr val="FFFF00"/>
                </a:solidFill>
                <a:latin typeface="Berlin Sans FB" panose="020E0602020502020306" pitchFamily="34" charset="0"/>
              </a:rPr>
            </a:br>
            <a:r>
              <a:rPr lang="en-US" sz="2400" cap="none" err="1">
                <a:solidFill>
                  <a:srgbClr val="FFFF00"/>
                </a:solidFill>
                <a:latin typeface="Berlin Sans FB" panose="020E0602020502020306" pitchFamily="34" charset="0"/>
              </a:rPr>
              <a:t>somos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  <a:t>Emotion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 err="1">
                <a:solidFill>
                  <a:srgbClr val="FFFF00"/>
                </a:solidFill>
                <a:latin typeface="Berlin Sans FB" panose="020E0602020502020306" pitchFamily="34" charset="0"/>
              </a:rPr>
              <a:t>sois</a:t>
            </a:r>
            <a:br>
              <a:rPr lang="en-US" sz="2400" cap="none">
                <a:solidFill>
                  <a:srgbClr val="FFFF00"/>
                </a:solidFill>
                <a:latin typeface="Berlin Sans FB" panose="020E0602020502020306" pitchFamily="34" charset="0"/>
              </a:rPr>
            </a:br>
            <a:r>
              <a:rPr lang="en-US" sz="2400" cap="none">
                <a:solidFill>
                  <a:srgbClr val="FFFF00"/>
                </a:solidFill>
                <a:latin typeface="Berlin Sans FB" panose="020E0602020502020306" pitchFamily="34" charset="0"/>
              </a:rPr>
              <a:t>Characteristics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 err="1">
                <a:solidFill>
                  <a:srgbClr val="00B0F0"/>
                </a:solidFill>
                <a:latin typeface="Berlin Sans FB" panose="020E0602020502020306" pitchFamily="34" charset="0"/>
              </a:rPr>
              <a:t>estoy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 err="1">
                <a:solidFill>
                  <a:srgbClr val="00B0F0"/>
                </a:solidFill>
                <a:latin typeface="Berlin Sans FB" panose="020E0602020502020306" pitchFamily="34" charset="0"/>
              </a:rPr>
              <a:t>está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 err="1">
                <a:solidFill>
                  <a:srgbClr val="FFFF00"/>
                </a:solidFill>
                <a:latin typeface="Berlin Sans FB" panose="020E0602020502020306" pitchFamily="34" charset="0"/>
              </a:rPr>
              <a:t>eres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  <a:t>Location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US" sz="2400" cap="none" err="1">
                <a:solidFill>
                  <a:srgbClr val="00B0F0"/>
                </a:solidFill>
                <a:latin typeface="Berlin Sans FB" panose="020E0602020502020306" pitchFamily="34" charset="0"/>
              </a:rPr>
              <a:t>estamos</a:t>
            </a: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br>
              <a:rPr lang="en-US" sz="2400" cap="none">
                <a:solidFill>
                  <a:srgbClr val="00B0F0"/>
                </a:solidFill>
                <a:latin typeface="Berlin Sans FB" panose="020E0602020502020306" pitchFamily="34" charset="0"/>
              </a:rPr>
            </a:br>
            <a:br>
              <a:rPr lang="en-US" sz="2400">
                <a:latin typeface="Berlin Sans FB" panose="020E0602020502020306" pitchFamily="34" charset="0"/>
              </a:rPr>
            </a:br>
            <a:endParaRPr lang="es-MX" sz="24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3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1180214"/>
            <a:ext cx="8122122" cy="3963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What does the “O” stand for in DOCTOR?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>
                <a:solidFill>
                  <a:srgbClr val="FFFF00"/>
                </a:solidFill>
                <a:latin typeface="Berlin Sans FB" panose="020E0602020502020306" pitchFamily="34" charset="0"/>
              </a:rPr>
              <a:t>Occupation / Origin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2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1180214"/>
            <a:ext cx="8122122" cy="3963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What does the “C” stand for in 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>
                <a:latin typeface="Berlin Sans FB" panose="020E0602020502020306" pitchFamily="34" charset="0"/>
              </a:rPr>
              <a:t>PLACE?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6700" cap="none">
                <a:latin typeface="Berlin Sans FB" panose="020E0602020502020306" pitchFamily="34" charset="0"/>
              </a:rPr>
              <a:t> 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6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EDF-DD79-4B17-A129-5AB88EB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1180214"/>
            <a:ext cx="8122122" cy="3963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cap="none">
                <a:latin typeface="Berlin Sans FB" panose="020E0602020502020306" pitchFamily="34" charset="0"/>
              </a:rPr>
              <a:t>What does the “C” stand for in 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>
                <a:latin typeface="Berlin Sans FB" panose="020E0602020502020306" pitchFamily="34" charset="0"/>
              </a:rPr>
              <a:t>PLACE?</a:t>
            </a:r>
            <a:br>
              <a:rPr lang="en-US" sz="8000" cap="none">
                <a:latin typeface="Berlin Sans FB" panose="020E0602020502020306" pitchFamily="34" charset="0"/>
              </a:rPr>
            </a:br>
            <a:r>
              <a:rPr lang="en-US" sz="8000" cap="none">
                <a:solidFill>
                  <a:srgbClr val="00B0F0"/>
                </a:solidFill>
                <a:latin typeface="Berlin Sans FB" panose="020E0602020502020306" pitchFamily="34" charset="0"/>
              </a:rPr>
              <a:t>Condition</a:t>
            </a:r>
            <a:br>
              <a:rPr lang="en-US" sz="6000">
                <a:latin typeface="Berlin Sans FB" panose="020E0602020502020306" pitchFamily="34" charset="0"/>
              </a:rPr>
            </a:br>
            <a:endParaRPr lang="es-MX" sz="1000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47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Custom 106">
      <a:dk1>
        <a:sysClr val="windowText" lastClr="000000"/>
      </a:dk1>
      <a:lt1>
        <a:sysClr val="window" lastClr="FFFFFF"/>
      </a:lt1>
      <a:dk2>
        <a:srgbClr val="990B0E"/>
      </a:dk2>
      <a:lt2>
        <a:srgbClr val="EBEBEB"/>
      </a:lt2>
      <a:accent1>
        <a:srgbClr val="FCDB9B"/>
      </a:accent1>
      <a:accent2>
        <a:srgbClr val="FA731A"/>
      </a:accent2>
      <a:accent3>
        <a:srgbClr val="AB9281"/>
      </a:accent3>
      <a:accent4>
        <a:srgbClr val="A18CD0"/>
      </a:accent4>
      <a:accent5>
        <a:srgbClr val="4F95B8"/>
      </a:accent5>
      <a:accent6>
        <a:srgbClr val="ACC995"/>
      </a:accent6>
      <a:hlink>
        <a:srgbClr val="FAC96A"/>
      </a:hlink>
      <a:folHlink>
        <a:srgbClr val="9CC3D8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BA08DDD1A917498AC7B4DCB8B97810" ma:contentTypeVersion="16" ma:contentTypeDescription="Create a new document." ma:contentTypeScope="" ma:versionID="8a2677d2aa1adc18dd15c2756ec50a17">
  <xsd:schema xmlns:xsd="http://www.w3.org/2001/XMLSchema" xmlns:xs="http://www.w3.org/2001/XMLSchema" xmlns:p="http://schemas.microsoft.com/office/2006/metadata/properties" xmlns:ns2="7054d92a-f9bd-4a27-ac5f-eeceb6ec5622" xmlns:ns3="33f9c857-4026-4e87-b366-f0dccd7f7974" targetNamespace="http://schemas.microsoft.com/office/2006/metadata/properties" ma:root="true" ma:fieldsID="30f36bfd8f66feaaf3b2c62c3f6d0d3b" ns2:_="" ns3:_="">
    <xsd:import namespace="7054d92a-f9bd-4a27-ac5f-eeceb6ec5622"/>
    <xsd:import namespace="33f9c857-4026-4e87-b366-f0dccd7f79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4d92a-f9bd-4a27-ac5f-eeceb6ec56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2358ff1-2e0e-433d-bfb0-121866fdb5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9c857-4026-4e87-b366-f0dccd7f797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401ed0c-6c0a-4853-8147-454d805a7cf3}" ma:internalName="TaxCatchAll" ma:showField="CatchAllData" ma:web="33f9c857-4026-4e87-b366-f0dccd7f7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54d92a-f9bd-4a27-ac5f-eeceb6ec5622">
      <Terms xmlns="http://schemas.microsoft.com/office/infopath/2007/PartnerControls"/>
    </lcf76f155ced4ddcb4097134ff3c332f>
    <TaxCatchAll xmlns="33f9c857-4026-4e87-b366-f0dccd7f7974" xsi:nil="true"/>
  </documentManagement>
</p:properties>
</file>

<file path=customXml/itemProps1.xml><?xml version="1.0" encoding="utf-8"?>
<ds:datastoreItem xmlns:ds="http://schemas.openxmlformats.org/officeDocument/2006/customXml" ds:itemID="{EC2F4BB5-2FAC-4632-A8A2-814D04601B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C2F1C5-0933-4111-8A0B-EBB759C0A0A7}">
  <ds:schemaRefs>
    <ds:schemaRef ds:uri="33f9c857-4026-4e87-b366-f0dccd7f7974"/>
    <ds:schemaRef ds:uri="7054d92a-f9bd-4a27-ac5f-eeceb6ec56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4532722-1621-4B05-99C5-8969224E78A2}">
  <ds:schemaRefs>
    <ds:schemaRef ds:uri="33f9c857-4026-4e87-b366-f0dccd7f7974"/>
    <ds:schemaRef ds:uri="7054d92a-f9bd-4a27-ac5f-eeceb6ec562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0</TotalTime>
  <Words>858</Words>
  <Application>Microsoft Office PowerPoint</Application>
  <PresentationFormat>On-screen Show (16:9)</PresentationFormat>
  <Paragraphs>66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Berlin Sans FB</vt:lpstr>
      <vt:lpstr>Century Gothic</vt:lpstr>
      <vt:lpstr>Mesh</vt:lpstr>
      <vt:lpstr>Español 1  juego de ser vs. estar </vt:lpstr>
      <vt:lpstr>Ella ___ cansada. </vt:lpstr>
      <vt:lpstr>Ella está cansada.  Condition: She’s tired.</vt:lpstr>
      <vt:lpstr>Yo ___ gracioso. </vt:lpstr>
      <vt:lpstr>Yo soy gracioso.  Characteristics: I’m funny.</vt:lpstr>
      <vt:lpstr>What does the “O” stand for in DOCTOR? (two correct answers)  </vt:lpstr>
      <vt:lpstr>What does the “O” stand for in DOCTOR? Occupation / Origin </vt:lpstr>
      <vt:lpstr>What does the “C” stand for in  PLACE?   </vt:lpstr>
      <vt:lpstr>What does the “C” stand for in  PLACE? Condition </vt:lpstr>
      <vt:lpstr>Mis amigas ___ en la biblioteca. </vt:lpstr>
      <vt:lpstr>Mis amigas están en  la biblioteca.  Location: My friends are in the library.</vt:lpstr>
      <vt:lpstr>Nosotros ___ colombianos. </vt:lpstr>
      <vt:lpstr>Nosotros somos colombianos.  Origin: We’re Colombian.</vt:lpstr>
      <vt:lpstr>What does the “T” stand for in DOCTOR?   </vt:lpstr>
      <vt:lpstr>What does the “T” stand for in DOCTOR? Time </vt:lpstr>
      <vt:lpstr>Luisa ___  enferma. </vt:lpstr>
      <vt:lpstr>Luisa está enferma.  Condition: Luisa is sick.</vt:lpstr>
      <vt:lpstr>What does the “A” stand for in  PLACE?   </vt:lpstr>
      <vt:lpstr>What does the “A” stand for in  PLACE? Action </vt:lpstr>
      <vt:lpstr>___ la una de  la tarde. </vt:lpstr>
      <vt:lpstr>Es la una de  la tarde.  Time: It’s 1:00 in the afternoon.</vt:lpstr>
      <vt:lpstr>What does the “P” stand for in  PLACE?   </vt:lpstr>
      <vt:lpstr>What does the “P” stand for in  PLACE? Position </vt:lpstr>
      <vt:lpstr>Los estudiantes ___ jugando. </vt:lpstr>
      <vt:lpstr>Los estudiantes están jugando.  Action: The students are playing.</vt:lpstr>
      <vt:lpstr>What does the “R” stand for in DOCTOR?   </vt:lpstr>
      <vt:lpstr>What does the “R” stand for in DOCTOR? Relationship </vt:lpstr>
      <vt:lpstr>¿Tú ___ en casa? </vt:lpstr>
      <vt:lpstr>¿Tú estás en casa?  Location: Are you at home?</vt:lpstr>
      <vt:lpstr>Mañana ___ el 16 de noviembre. </vt:lpstr>
      <vt:lpstr>Mañana es el 16  de noviembre.  Date: Tomorrow is the 16th of November.</vt:lpstr>
      <vt:lpstr>Tú ___ contenta  esta mañana. </vt:lpstr>
      <vt:lpstr>Tú estás contenta  esta mañana.  Emotion: You’re happy this morning.</vt:lpstr>
      <vt:lpstr>Sr. León y usted ___ buenos profesores. </vt:lpstr>
      <vt:lpstr>Sr. León y usted son buenos profesores.  Characteristics: Mr. Leon and you are good teachers.</vt:lpstr>
      <vt:lpstr>¿Vosotras ___  tristes? </vt:lpstr>
      <vt:lpstr>¿Vosotras estáis  tristes?  Emotion: Are y’all sad?</vt:lpstr>
      <vt:lpstr>Gabriela ___ mi prima.  </vt:lpstr>
      <vt:lpstr>Gabriela es mi prima.   Relationship: Gabriela is my cousin.</vt:lpstr>
      <vt:lpstr>Mis hermanos ___  camareros. </vt:lpstr>
      <vt:lpstr>Mis hermanos son  camareros.  Occupation: My brothers are waiters.</vt:lpstr>
      <vt:lpstr>What does the “D” stand for in DOCTOR?   </vt:lpstr>
      <vt:lpstr>What does the “D” stand for in DOCTOR? Date </vt:lpstr>
      <vt:lpstr>El perro ___ debajo de la silla. </vt:lpstr>
      <vt:lpstr> El perro está debajo de la silla.  Position: The dog is under the chair. </vt:lpstr>
      <vt:lpstr>Ellos ___ artísticos. </vt:lpstr>
      <vt:lpstr>Ellos son artísticos.  Characteristics: They’re artistic.</vt:lpstr>
      <vt:lpstr>Elena y yo ___  hermanas. </vt:lpstr>
      <vt:lpstr>Elena y yo somos  hermanas.  Relationship: Elena and I are sisters.</vt:lpstr>
      <vt:lpstr>What does the “E” stand for in  PLACE?   </vt:lpstr>
      <vt:lpstr>What does the “E” stand for in  PLACE? Emotion </vt:lpstr>
      <vt:lpstr>¿Vosotros ___ de España? </vt:lpstr>
      <vt:lpstr>¿Vosotros sois de España?  Origin: Are y’all from Spain?</vt:lpstr>
      <vt:lpstr>What does the “C” stand for in DOCTOR?   </vt:lpstr>
      <vt:lpstr>What does the “C” stand for in DOCTOR? Characteristics </vt:lpstr>
      <vt:lpstr>Yo ___ comiendo. </vt:lpstr>
      <vt:lpstr>Yo estoy comiendo.  Action: I’m eating.</vt:lpstr>
      <vt:lpstr>La casa ___ al lado de la playa. </vt:lpstr>
      <vt:lpstr>La casa está al lado  de la playa.  Position: The house is next to the beach.</vt:lpstr>
      <vt:lpstr>Tú ___ mi mejor amigo. </vt:lpstr>
      <vt:lpstr>Tú eres mi mejor amigo.  Relationship: You’re my best friend.</vt:lpstr>
      <vt:lpstr>What does the “L” stand for in  PLACE?   </vt:lpstr>
      <vt:lpstr>What does the “L” stand for in  PLACE? Location </vt:lpstr>
      <vt:lpstr>Nosotros ___  nerviosos. </vt:lpstr>
      <vt:lpstr>Nosotros estamos  nerviosos.  Emotion: We’re nervous.</vt:lpstr>
      <vt:lpstr>está soy Occupation/Origin Condition están somos Time está Action es Position están Relationship estás es estás son estáis es son Date está son somos Emotion sois Characteristics estoy está eres Location estamos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¿A dónde vas?</dc:title>
  <dc:creator>Diego Lopez</dc:creator>
  <cp:lastModifiedBy>Kierssis Ambert-Prieto</cp:lastModifiedBy>
  <cp:revision>1</cp:revision>
  <dcterms:modified xsi:type="dcterms:W3CDTF">2022-11-03T18:48:38Z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0x0101008FBA08DDD1A917498AC7B4DCB8B97810</vt:lpwstr>
  </property>
  <property fmtid="{D5CDD505-2E9C-101B-9397-08002B2CF9AE}" pid="3" name="MediaServiceImageTags">
    <vt:lpwstr/>
  </property>
</Properties>
</file>