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0" r:id="rId6"/>
    <p:sldId id="259" r:id="rId7"/>
    <p:sldId id="256" r:id="rId8"/>
    <p:sldId id="264" r:id="rId9"/>
    <p:sldId id="263" r:id="rId10"/>
    <p:sldId id="257" r:id="rId11"/>
    <p:sldId id="262" r:id="rId12"/>
    <p:sldId id="265" r:id="rId13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9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0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3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10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1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1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3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29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49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1D8AA-8A77-4703-AEBB-64A1E2AABA0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7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122363"/>
            <a:ext cx="9144000" cy="96505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7200" b="1" dirty="0" err="1">
                <a:latin typeface="Arial Black" panose="020B0A04020102020204" pitchFamily="34" charset="0"/>
              </a:rPr>
              <a:t>Ir</a:t>
            </a:r>
            <a:r>
              <a:rPr lang="en-US" altLang="en-US" sz="7200" b="1" dirty="0">
                <a:latin typeface="Arial Black" panose="020B0A04020102020204" pitchFamily="34" charset="0"/>
              </a:rPr>
              <a:t> – “to go”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087418"/>
            <a:ext cx="9144000" cy="3576782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altLang="en-US" sz="6000" dirty="0"/>
              <a:t>Irregular Verb # 4</a:t>
            </a:r>
          </a:p>
          <a:p>
            <a:pPr eaLnBrk="1" hangingPunct="1"/>
            <a:endParaRPr lang="en-US" altLang="en-US" sz="6000" dirty="0"/>
          </a:p>
          <a:p>
            <a:pPr eaLnBrk="1" hangingPunct="1"/>
            <a:r>
              <a:rPr lang="en-US" altLang="en-US" sz="6000" dirty="0"/>
              <a:t>*Ir is not an –</a:t>
            </a:r>
            <a:r>
              <a:rPr lang="en-US" altLang="en-US" sz="6000" dirty="0" err="1"/>
              <a:t>ir</a:t>
            </a:r>
            <a:r>
              <a:rPr lang="en-US" altLang="en-US" sz="6000" dirty="0"/>
              <a:t> verb. It is irregular.</a:t>
            </a:r>
          </a:p>
          <a:p>
            <a:r>
              <a:rPr lang="en-US" altLang="en-US" sz="6000" dirty="0"/>
              <a:t>*Ir is often used with the question word </a:t>
            </a:r>
            <a:r>
              <a:rPr lang="en-US" altLang="en-US" sz="6000" i="1" dirty="0">
                <a:cs typeface="Arial" panose="020B0604020202020204" pitchFamily="34" charset="0"/>
              </a:rPr>
              <a:t>¿</a:t>
            </a:r>
            <a:r>
              <a:rPr lang="en-US" altLang="en-US" sz="6000" i="1" dirty="0" err="1">
                <a:cs typeface="Arial" panose="020B0604020202020204" pitchFamily="34" charset="0"/>
              </a:rPr>
              <a:t>Adónde</a:t>
            </a:r>
            <a:r>
              <a:rPr lang="en-US" altLang="en-US" sz="6000" i="1" dirty="0">
                <a:cs typeface="Arial" panose="020B0604020202020204" pitchFamily="34" charset="0"/>
              </a:rPr>
              <a:t>? (to where)</a:t>
            </a:r>
            <a:r>
              <a:rPr lang="en-US" altLang="en-US" sz="6000" dirty="0"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en-US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43571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0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Ir - “to go”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08992" y="1908314"/>
            <a:ext cx="4038600" cy="4530725"/>
          </a:xfrm>
        </p:spPr>
        <p:txBody>
          <a:bodyPr/>
          <a:lstStyle/>
          <a:p>
            <a:pPr eaLnBrk="1" hangingPunct="1"/>
            <a:r>
              <a:rPr lang="en-US" altLang="en-US" sz="3600" dirty="0" err="1"/>
              <a:t>Yo</a:t>
            </a:r>
            <a:r>
              <a:rPr lang="en-US" altLang="en-US" sz="3600" dirty="0"/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voy</a:t>
            </a:r>
            <a:endParaRPr lang="en-US" altLang="en-US" sz="3600" b="1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 dirty="0"/>
              <a:t> </a:t>
            </a:r>
          </a:p>
          <a:p>
            <a:pPr eaLnBrk="1" hangingPunct="1"/>
            <a:r>
              <a:rPr lang="en-US" altLang="en-US" sz="3600" dirty="0"/>
              <a:t>T</a:t>
            </a:r>
            <a:r>
              <a:rPr lang="en-US" altLang="en-US" sz="3600" dirty="0">
                <a:cs typeface="Arial" panose="020B0604020202020204" pitchFamily="34" charset="0"/>
              </a:rPr>
              <a:t>ú </a:t>
            </a:r>
            <a:r>
              <a:rPr lang="en-US" altLang="en-US" sz="3600" b="1" dirty="0">
                <a:solidFill>
                  <a:srgbClr val="FF0000"/>
                </a:solidFill>
                <a:cs typeface="Arial" panose="020B0604020202020204" pitchFamily="34" charset="0"/>
              </a:rPr>
              <a:t>vas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600" dirty="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600" dirty="0" err="1">
                <a:cs typeface="Arial" panose="020B0604020202020204" pitchFamily="34" charset="0"/>
              </a:rPr>
              <a:t>Él</a:t>
            </a:r>
            <a:r>
              <a:rPr lang="en-US" altLang="en-US" sz="3600" dirty="0">
                <a:cs typeface="Arial" panose="020B0604020202020204" pitchFamily="34" charset="0"/>
              </a:rPr>
              <a:t>, Ella, </a:t>
            </a:r>
            <a:r>
              <a:rPr lang="en-US" altLang="en-US" sz="3600" dirty="0" err="1">
                <a:cs typeface="Arial" panose="020B0604020202020204" pitchFamily="34" charset="0"/>
              </a:rPr>
              <a:t>Ud</a:t>
            </a:r>
            <a:r>
              <a:rPr lang="en-US" altLang="en-US" sz="3600" dirty="0">
                <a:cs typeface="Arial" panose="020B0604020202020204" pitchFamily="34" charset="0"/>
              </a:rPr>
              <a:t>. </a:t>
            </a:r>
            <a:r>
              <a:rPr lang="en-US" altLang="en-US" sz="3600" b="1" dirty="0" err="1">
                <a:solidFill>
                  <a:srgbClr val="FF0000"/>
                </a:solidFill>
                <a:cs typeface="Arial" panose="020B0604020202020204" pitchFamily="34" charset="0"/>
              </a:rPr>
              <a:t>va</a:t>
            </a:r>
            <a:endParaRPr lang="en-US" altLang="en-US" sz="36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73486" y="1908313"/>
            <a:ext cx="7318513" cy="4530725"/>
          </a:xfrm>
        </p:spPr>
        <p:txBody>
          <a:bodyPr/>
          <a:lstStyle/>
          <a:p>
            <a:pPr eaLnBrk="1" hangingPunct="1"/>
            <a:r>
              <a:rPr lang="en-US" altLang="en-US" sz="3600" dirty="0" err="1"/>
              <a:t>Nosotros</a:t>
            </a:r>
            <a:r>
              <a:rPr lang="en-US" altLang="en-US" sz="3600" dirty="0"/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vamos</a:t>
            </a:r>
            <a:endParaRPr lang="en-US" altLang="en-US" sz="3600" b="1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600" dirty="0"/>
          </a:p>
          <a:p>
            <a:pPr eaLnBrk="1" hangingPunct="1"/>
            <a:r>
              <a:rPr lang="en-US" altLang="en-US" sz="3600" dirty="0" err="1"/>
              <a:t>Vosotros</a:t>
            </a:r>
            <a:r>
              <a:rPr lang="en-US" altLang="en-US" sz="3600" dirty="0"/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vais</a:t>
            </a:r>
            <a:r>
              <a:rPr lang="en-US" altLang="en-US" sz="3600" dirty="0"/>
              <a:t>   </a:t>
            </a:r>
            <a:r>
              <a:rPr lang="en-US" altLang="en-US" sz="2200" dirty="0"/>
              <a:t>(no accent b/c the word is too short)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endParaRPr lang="en-US" altLang="en-US" sz="3600" dirty="0"/>
          </a:p>
          <a:p>
            <a:pPr eaLnBrk="1" hangingPunct="1"/>
            <a:r>
              <a:rPr lang="en-US" altLang="en-US" sz="3600" dirty="0" err="1"/>
              <a:t>Ellos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Ellas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Uds</a:t>
            </a:r>
            <a:r>
              <a:rPr lang="en-US" altLang="en-US" sz="3600" dirty="0"/>
              <a:t>. </a:t>
            </a:r>
            <a:r>
              <a:rPr lang="en-US" altLang="en-US" sz="3600" b="1" dirty="0">
                <a:solidFill>
                  <a:srgbClr val="FF0000"/>
                </a:solidFill>
              </a:rPr>
              <a:t>van</a:t>
            </a:r>
          </a:p>
        </p:txBody>
      </p:sp>
    </p:spTree>
    <p:extLst>
      <p:ext uri="{BB962C8B-B14F-4D97-AF65-F5344CB8AC3E}">
        <p14:creationId xmlns:p14="http://schemas.microsoft.com/office/powerpoint/2010/main" val="3437970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81000" y="118919"/>
            <a:ext cx="10534650" cy="1143000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>
                <a:latin typeface="Arial Black" panose="020B0A04020102020204" pitchFamily="34" charset="0"/>
              </a:rPr>
              <a:t>The verb “</a:t>
            </a:r>
            <a:r>
              <a:rPr lang="en-US" altLang="en-US" sz="3200" b="1" dirty="0" err="1">
                <a:latin typeface="Arial Black" panose="020B0A04020102020204" pitchFamily="34" charset="0"/>
              </a:rPr>
              <a:t>ir</a:t>
            </a:r>
            <a:r>
              <a:rPr lang="en-US" altLang="en-US" sz="3200" b="1" dirty="0">
                <a:latin typeface="Arial Black" panose="020B0A04020102020204" pitchFamily="34" charset="0"/>
              </a:rPr>
              <a:t>” is always followed by preposition “a”</a:t>
            </a:r>
            <a:br>
              <a:rPr lang="en-US" altLang="en-US" sz="3200" b="1" dirty="0"/>
            </a:br>
            <a:endParaRPr lang="en-US" altLang="en-US" sz="3200" b="1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736035" y="1600200"/>
            <a:ext cx="10455965" cy="4775200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A </a:t>
            </a:r>
            <a:r>
              <a:rPr lang="en-US" altLang="en-US" dirty="0"/>
              <a:t>                     1) proper nouns that are a place      </a:t>
            </a:r>
            <a:br>
              <a:rPr lang="en-US" altLang="en-US" dirty="0"/>
            </a:br>
            <a:r>
              <a:rPr lang="en-US" altLang="en-US" dirty="0"/>
              <a:t>                            (Hillgrove, </a:t>
            </a:r>
            <a:r>
              <a:rPr lang="en-US" altLang="en-US" dirty="0" err="1"/>
              <a:t>Yogli</a:t>
            </a:r>
            <a:r>
              <a:rPr lang="en-US" altLang="en-US" dirty="0"/>
              <a:t> </a:t>
            </a:r>
            <a:r>
              <a:rPr lang="en-US" altLang="en-US" dirty="0" err="1"/>
              <a:t>Mogli</a:t>
            </a:r>
            <a:r>
              <a:rPr lang="en-US" altLang="en-US" dirty="0"/>
              <a:t>, Macy’s, Venezuela)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  </a:t>
            </a:r>
            <a:br>
              <a:rPr lang="en-US" altLang="en-US" dirty="0"/>
            </a:br>
            <a:r>
              <a:rPr lang="en-US" altLang="en-US" dirty="0"/>
              <a:t>                         2)  If you’re going to do an action (simple future tense) 			Ex) I’m going to swim = (</a:t>
            </a:r>
            <a:r>
              <a:rPr lang="en-US" altLang="en-US" dirty="0" err="1"/>
              <a:t>Yo</a:t>
            </a:r>
            <a:r>
              <a:rPr lang="en-US" altLang="en-US" dirty="0"/>
              <a:t>) </a:t>
            </a:r>
            <a:r>
              <a:rPr lang="en-US" altLang="en-US" dirty="0" err="1"/>
              <a:t>voy</a:t>
            </a:r>
            <a:r>
              <a:rPr lang="en-US" altLang="en-US" dirty="0"/>
              <a:t> a </a:t>
            </a:r>
            <a:r>
              <a:rPr lang="en-US" altLang="en-US" dirty="0" err="1"/>
              <a:t>nadar</a:t>
            </a:r>
            <a:endParaRPr lang="en-US" altLang="en-US" dirty="0"/>
          </a:p>
          <a:p>
            <a:r>
              <a:rPr lang="en-US" altLang="en-US" dirty="0">
                <a:solidFill>
                  <a:srgbClr val="0070C0"/>
                </a:solidFill>
              </a:rPr>
              <a:t>Al</a:t>
            </a:r>
            <a:r>
              <a:rPr lang="en-US" altLang="en-US" dirty="0"/>
              <a:t> (a el) = masc. &amp; sing.  (el </a:t>
            </a:r>
            <a:r>
              <a:rPr lang="en-US" altLang="en-US" dirty="0" err="1"/>
              <a:t>gimnasio</a:t>
            </a:r>
            <a:r>
              <a:rPr lang="en-US" altLang="en-US" dirty="0"/>
              <a:t>)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A la </a:t>
            </a:r>
            <a:r>
              <a:rPr lang="en-US" altLang="en-US" dirty="0"/>
              <a:t>= fem. &amp; sing. (la </a:t>
            </a:r>
            <a:r>
              <a:rPr lang="en-US" altLang="en-US" dirty="0" err="1"/>
              <a:t>cafetería</a:t>
            </a:r>
            <a:r>
              <a:rPr lang="en-US" altLang="en-US" dirty="0"/>
              <a:t>)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A </a:t>
            </a:r>
            <a:r>
              <a:rPr lang="en-US" altLang="en-US" dirty="0" err="1">
                <a:solidFill>
                  <a:srgbClr val="FF0000"/>
                </a:solidFill>
              </a:rPr>
              <a:t>los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= masc. &amp; plural (</a:t>
            </a:r>
            <a:r>
              <a:rPr lang="en-US" altLang="en-US" dirty="0" err="1"/>
              <a:t>los</a:t>
            </a:r>
            <a:r>
              <a:rPr lang="en-US" altLang="en-US" dirty="0"/>
              <a:t> </a:t>
            </a:r>
            <a:r>
              <a:rPr lang="en-US" altLang="en-US" dirty="0" err="1"/>
              <a:t>museos</a:t>
            </a:r>
            <a:r>
              <a:rPr lang="en-US" altLang="en-US" dirty="0"/>
              <a:t>)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A las </a:t>
            </a:r>
            <a:r>
              <a:rPr lang="en-US" altLang="en-US" dirty="0"/>
              <a:t>= fem. &amp; plural (las </a:t>
            </a:r>
            <a:r>
              <a:rPr lang="en-US" altLang="en-US" dirty="0" err="1"/>
              <a:t>clases</a:t>
            </a:r>
            <a:r>
              <a:rPr lang="en-US" altLang="en-US" dirty="0"/>
              <a:t>)</a:t>
            </a:r>
          </a:p>
        </p:txBody>
      </p:sp>
      <p:cxnSp>
        <p:nvCxnSpPr>
          <p:cNvPr id="27652" name="Straight Arrow Connector 4"/>
          <p:cNvCxnSpPr>
            <a:cxnSpLocks noChangeShapeType="1"/>
          </p:cNvCxnSpPr>
          <p:nvPr/>
        </p:nvCxnSpPr>
        <p:spPr bwMode="auto">
          <a:xfrm>
            <a:off x="2798617" y="1870986"/>
            <a:ext cx="838200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3" name="Straight Arrow Connector 5"/>
          <p:cNvCxnSpPr>
            <a:cxnSpLocks noChangeShapeType="1"/>
          </p:cNvCxnSpPr>
          <p:nvPr/>
        </p:nvCxnSpPr>
        <p:spPr bwMode="auto">
          <a:xfrm>
            <a:off x="2798617" y="2039881"/>
            <a:ext cx="1283855" cy="99521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4" name="Straight Connector 10"/>
          <p:cNvCxnSpPr>
            <a:cxnSpLocks noChangeShapeType="1"/>
          </p:cNvCxnSpPr>
          <p:nvPr/>
        </p:nvCxnSpPr>
        <p:spPr bwMode="auto">
          <a:xfrm flipV="1">
            <a:off x="2341417" y="3828750"/>
            <a:ext cx="914400" cy="381000"/>
          </a:xfrm>
          <a:prstGeom prst="line">
            <a:avLst/>
          </a:prstGeom>
          <a:noFill/>
          <a:ln w="25400" algn="ctr">
            <a:solidFill>
              <a:srgbClr val="FF0000">
                <a:alpha val="5411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5" name="Straight Connector 14"/>
          <p:cNvCxnSpPr>
            <a:cxnSpLocks noChangeShapeType="1"/>
          </p:cNvCxnSpPr>
          <p:nvPr/>
        </p:nvCxnSpPr>
        <p:spPr bwMode="auto">
          <a:xfrm>
            <a:off x="2431774" y="3870487"/>
            <a:ext cx="838200" cy="304800"/>
          </a:xfrm>
          <a:prstGeom prst="line">
            <a:avLst/>
          </a:prstGeom>
          <a:noFill/>
          <a:ln w="25400" algn="ctr">
            <a:solidFill>
              <a:srgbClr val="FF0000">
                <a:alpha val="52940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6" name="Curved Up Arrow 17"/>
          <p:cNvSpPr>
            <a:spLocks noChangeArrowheads="1"/>
          </p:cNvSpPr>
          <p:nvPr/>
        </p:nvSpPr>
        <p:spPr bwMode="auto">
          <a:xfrm rot="11014313">
            <a:off x="2057399" y="3230312"/>
            <a:ext cx="914400" cy="593725"/>
          </a:xfrm>
          <a:prstGeom prst="curvedUpArrow">
            <a:avLst>
              <a:gd name="adj1" fmla="val 7"/>
              <a:gd name="adj2" fmla="val 44143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7657" name="TextBox 18"/>
          <p:cNvSpPr txBox="1">
            <a:spLocks noChangeArrowheads="1"/>
          </p:cNvSpPr>
          <p:nvPr/>
        </p:nvSpPr>
        <p:spPr bwMode="auto">
          <a:xfrm>
            <a:off x="457200" y="3038764"/>
            <a:ext cx="14478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chemeClr val="accent1">
                    <a:lumMod val="75000"/>
                  </a:schemeClr>
                </a:solidFill>
              </a:rPr>
              <a:t>You can NOT have “a el” – you must smash it together to make “al”</a:t>
            </a:r>
          </a:p>
        </p:txBody>
      </p:sp>
    </p:spTree>
    <p:extLst>
      <p:ext uri="{BB962C8B-B14F-4D97-AF65-F5344CB8AC3E}">
        <p14:creationId xmlns:p14="http://schemas.microsoft.com/office/powerpoint/2010/main" val="2690684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 following sentences using the correct form of a (a, al, a la, 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las)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/>
              <a:t>Mi </a:t>
            </a:r>
            <a:r>
              <a:rPr lang="en-US" altLang="en-US" dirty="0" err="1"/>
              <a:t>madre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</a:rPr>
              <a:t>va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dirty="0"/>
              <a:t>________ </a:t>
            </a:r>
            <a:r>
              <a:rPr lang="en-US" altLang="en-US" dirty="0" err="1"/>
              <a:t>biblioteca</a:t>
            </a:r>
            <a:r>
              <a:rPr lang="en-US" altLang="en-US" dirty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</a:rPr>
              <a:t>Voy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dirty="0"/>
              <a:t>______ </a:t>
            </a:r>
            <a:r>
              <a:rPr lang="en-US" altLang="en-US" dirty="0" err="1"/>
              <a:t>museo</a:t>
            </a:r>
            <a:r>
              <a:rPr lang="en-US" altLang="en-US" dirty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</a:rPr>
              <a:t>Vamos</a:t>
            </a:r>
            <a:r>
              <a:rPr lang="en-US" altLang="en-US" dirty="0"/>
              <a:t> ______ </a:t>
            </a:r>
            <a:r>
              <a:rPr lang="en-US" altLang="en-US" dirty="0" err="1"/>
              <a:t>gimnasio</a:t>
            </a:r>
            <a:r>
              <a:rPr lang="en-US" altLang="en-US" dirty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/>
              <a:t>Los </a:t>
            </a:r>
            <a:r>
              <a:rPr lang="en-US" altLang="en-US" dirty="0" err="1"/>
              <a:t>estudiantes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van </a:t>
            </a:r>
            <a:r>
              <a:rPr lang="en-US" altLang="en-US" dirty="0"/>
              <a:t>______ </a:t>
            </a:r>
            <a:r>
              <a:rPr lang="en-US" altLang="en-US" dirty="0" err="1"/>
              <a:t>parque</a:t>
            </a:r>
            <a:r>
              <a:rPr lang="en-US" altLang="en-US" dirty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 err="1"/>
              <a:t>Tu</a:t>
            </a:r>
            <a:r>
              <a:rPr lang="en-US" altLang="en-US" dirty="0"/>
              <a:t> </a:t>
            </a:r>
            <a:r>
              <a:rPr lang="en-US" altLang="en-US" dirty="0" err="1"/>
              <a:t>hermano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</a:rPr>
              <a:t>va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dirty="0"/>
              <a:t>________ casa.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Van</a:t>
            </a:r>
            <a:r>
              <a:rPr lang="en-US" altLang="en-US" dirty="0"/>
              <a:t> _______ cafeteria.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/>
              <a:t>No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</a:rPr>
              <a:t>voy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dirty="0"/>
              <a:t>________ playas.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Vas</a:t>
            </a:r>
            <a:r>
              <a:rPr lang="en-US" altLang="en-US" dirty="0"/>
              <a:t> ______ Mexico.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Vas </a:t>
            </a:r>
            <a:r>
              <a:rPr lang="en-US" altLang="en-US" dirty="0"/>
              <a:t>_________ </a:t>
            </a:r>
            <a:r>
              <a:rPr lang="en-US" altLang="en-US" dirty="0" err="1"/>
              <a:t>escuela</a:t>
            </a:r>
            <a:r>
              <a:rPr lang="en-US" altLang="en-US" dirty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/>
              <a:t>Miguel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</a:rPr>
              <a:t>va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dirty="0"/>
              <a:t>_________ </a:t>
            </a:r>
            <a:r>
              <a:rPr lang="en-US" altLang="en-US" dirty="0" err="1"/>
              <a:t>montañas</a:t>
            </a:r>
            <a:r>
              <a:rPr lang="en-US" altLang="en-US" dirty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5046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66800"/>
            <a:ext cx="8229600" cy="55626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 dirty="0"/>
              <a:t>6.  Las </a:t>
            </a:r>
            <a:r>
              <a:rPr lang="en-US" altLang="en-US" dirty="0" err="1"/>
              <a:t>ninas</a:t>
            </a:r>
            <a:r>
              <a:rPr lang="en-US" altLang="en-US" dirty="0"/>
              <a:t> _____   ______ </a:t>
            </a:r>
            <a:r>
              <a:rPr lang="en-US" altLang="en-US" dirty="0" err="1"/>
              <a:t>piscina</a:t>
            </a:r>
            <a:r>
              <a:rPr lang="en-US" altLang="en-US" dirty="0"/>
              <a:t>.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7.  Cassie y </a:t>
            </a:r>
            <a:r>
              <a:rPr lang="en-US" altLang="en-US" dirty="0" err="1"/>
              <a:t>yo</a:t>
            </a:r>
            <a:r>
              <a:rPr lang="en-US" altLang="en-US" dirty="0"/>
              <a:t> ______   _____ </a:t>
            </a:r>
            <a:r>
              <a:rPr lang="en-US" altLang="en-US" dirty="0" err="1"/>
              <a:t>clases</a:t>
            </a:r>
            <a:r>
              <a:rPr lang="en-US" altLang="en-US" dirty="0"/>
              <a:t>.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8.  Mi </a:t>
            </a:r>
            <a:r>
              <a:rPr lang="en-US" altLang="en-US" dirty="0" err="1"/>
              <a:t>hermana</a:t>
            </a:r>
            <a:r>
              <a:rPr lang="en-US" altLang="en-US" dirty="0"/>
              <a:t> ______   ____ Argentina.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9.  </a:t>
            </a:r>
            <a:r>
              <a:rPr lang="en-US" altLang="en-US" dirty="0" err="1"/>
              <a:t>Vosotros</a:t>
            </a:r>
            <a:r>
              <a:rPr lang="en-US" altLang="en-US" dirty="0"/>
              <a:t> _____   _____ casa.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10.  </a:t>
            </a:r>
            <a:r>
              <a:rPr lang="en-US" altLang="en-US" dirty="0" err="1"/>
              <a:t>T</a:t>
            </a:r>
            <a:r>
              <a:rPr lang="en-US" altLang="en-US" dirty="0" err="1">
                <a:cs typeface="Arial" panose="020B0604020202020204" pitchFamily="34" charset="0"/>
              </a:rPr>
              <a:t>ú</a:t>
            </a:r>
            <a:r>
              <a:rPr lang="en-US" altLang="en-US" dirty="0">
                <a:cs typeface="Arial" panose="020B0604020202020204" pitchFamily="34" charset="0"/>
              </a:rPr>
              <a:t> _____   ____ </a:t>
            </a:r>
            <a:r>
              <a:rPr lang="en-US" altLang="en-US" dirty="0" err="1">
                <a:cs typeface="Arial" panose="020B0604020202020204" pitchFamily="34" charset="0"/>
              </a:rPr>
              <a:t>estadio</a:t>
            </a:r>
            <a:r>
              <a:rPr lang="en-US" altLang="en-US" dirty="0">
                <a:cs typeface="Arial" panose="020B0604020202020204" pitchFamily="34" charset="0"/>
              </a:rPr>
              <a:t>.</a:t>
            </a:r>
            <a:endParaRPr lang="en-US" altLang="en-US" dirty="0"/>
          </a:p>
          <a:p>
            <a:pPr marL="609600" indent="-60960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4134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0"/>
            <a:ext cx="8686800" cy="54864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 dirty="0"/>
              <a:t>1.  Los </a:t>
            </a:r>
            <a:r>
              <a:rPr lang="en-US" altLang="en-US" dirty="0" err="1"/>
              <a:t>alumnos</a:t>
            </a:r>
            <a:r>
              <a:rPr lang="en-US" altLang="en-US" dirty="0"/>
              <a:t>  ______   _____  playas.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2.  La </a:t>
            </a:r>
            <a:r>
              <a:rPr lang="en-US" altLang="en-US" dirty="0" err="1"/>
              <a:t>actriz</a:t>
            </a:r>
            <a:r>
              <a:rPr lang="en-US" altLang="en-US" dirty="0"/>
              <a:t> _____   ______ </a:t>
            </a:r>
            <a:r>
              <a:rPr lang="en-US" altLang="en-US" dirty="0" err="1"/>
              <a:t>restaurantes</a:t>
            </a:r>
            <a:r>
              <a:rPr lang="en-US" altLang="en-US" dirty="0"/>
              <a:t>.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3.  </a:t>
            </a:r>
            <a:r>
              <a:rPr lang="en-US" altLang="en-US" dirty="0" err="1"/>
              <a:t>Yo</a:t>
            </a:r>
            <a:r>
              <a:rPr lang="en-US" altLang="en-US" dirty="0"/>
              <a:t> _____   ______ </a:t>
            </a:r>
            <a:r>
              <a:rPr lang="en-US" altLang="en-US" dirty="0" err="1"/>
              <a:t>tienda</a:t>
            </a:r>
            <a:endParaRPr lang="en-US" altLang="en-US" dirty="0"/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4.  La </a:t>
            </a:r>
            <a:r>
              <a:rPr lang="en-US" altLang="en-US" dirty="0" err="1"/>
              <a:t>dama</a:t>
            </a:r>
            <a:r>
              <a:rPr lang="en-US" altLang="en-US" dirty="0"/>
              <a:t> _____   ______ </a:t>
            </a:r>
            <a:r>
              <a:rPr lang="en-US" altLang="en-US" dirty="0" err="1"/>
              <a:t>museo</a:t>
            </a:r>
            <a:r>
              <a:rPr lang="en-US" altLang="en-US" dirty="0"/>
              <a:t>.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5.  Los </a:t>
            </a:r>
            <a:r>
              <a:rPr lang="en-US" altLang="en-US" dirty="0" err="1"/>
              <a:t>toros</a:t>
            </a:r>
            <a:r>
              <a:rPr lang="en-US" altLang="en-US" dirty="0"/>
              <a:t> _____   ______ </a:t>
            </a:r>
            <a:r>
              <a:rPr lang="en-US" altLang="en-US" dirty="0" err="1"/>
              <a:t>estadio</a:t>
            </a:r>
            <a:r>
              <a:rPr lang="en-US" altLang="en-US" dirty="0"/>
              <a:t>.</a:t>
            </a: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449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6600" dirty="0">
                <a:latin typeface="Arial Black" panose="020B0A04020102020204" pitchFamily="34" charset="0"/>
              </a:rPr>
              <a:t>LECTURA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altLang="en-US" sz="3600" dirty="0"/>
              <a:t>Hola, me llamo </a:t>
            </a:r>
            <a:r>
              <a:rPr lang="es-UY" altLang="en-US" sz="3600" dirty="0" err="1"/>
              <a:t>Cati</a:t>
            </a:r>
            <a:r>
              <a:rPr lang="es-UY" altLang="en-US" sz="3600" dirty="0"/>
              <a:t>.  Me gusta ir a la escuela.  A las 8:20 (yo) ______ a la clase de matemáticas.  Después (</a:t>
            </a:r>
            <a:r>
              <a:rPr lang="es-UY" altLang="en-US" sz="3600" dirty="0" err="1"/>
              <a:t>after</a:t>
            </a:r>
            <a:r>
              <a:rPr lang="es-UY" altLang="en-US" sz="3600" dirty="0"/>
              <a:t>), mi amiga Susana y yo _______ al gimnasio para la clase de educación física.  A las 11:43 (yo) ______ a la clase de ciencias. Mis amigos ______ a la clase de arte a las 11:43.  A las doce y media yo ______ a la cafetería para almorzar.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419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Activity. Going to places. (writing &amp; speaking)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u="sng" dirty="0"/>
              <a:t>You need to create 2 sentences using your cards:</a:t>
            </a:r>
          </a:p>
          <a:p>
            <a:pPr lvl="0"/>
            <a:r>
              <a:rPr lang="en-US" sz="3200" dirty="0"/>
              <a:t>One sentence telling </a:t>
            </a:r>
            <a:r>
              <a:rPr lang="en-US" sz="3200" b="1" u="sng" dirty="0"/>
              <a:t>where </a:t>
            </a:r>
            <a:r>
              <a:rPr lang="en-US" sz="3200" dirty="0"/>
              <a:t>your subject is going. Example:</a:t>
            </a:r>
          </a:p>
          <a:p>
            <a:pPr marL="0" lvl="0" indent="0">
              <a:buNone/>
            </a:pPr>
            <a:r>
              <a:rPr lang="en-US" sz="3200" dirty="0"/>
              <a:t> Luisa y </a:t>
            </a:r>
            <a:r>
              <a:rPr lang="en-US" sz="3200" dirty="0" err="1"/>
              <a:t>tú</a:t>
            </a:r>
            <a:r>
              <a:rPr lang="en-US" sz="3200" dirty="0"/>
              <a:t> van a la playa</a:t>
            </a:r>
          </a:p>
          <a:p>
            <a:pPr lvl="0"/>
            <a:r>
              <a:rPr lang="en-US" sz="3200" dirty="0"/>
              <a:t>One sentence telling </a:t>
            </a:r>
            <a:r>
              <a:rPr lang="en-US" sz="3200" b="1" u="sng" dirty="0"/>
              <a:t>what </a:t>
            </a:r>
            <a:r>
              <a:rPr lang="en-US" sz="3200" dirty="0"/>
              <a:t>they are going </a:t>
            </a:r>
            <a:r>
              <a:rPr lang="en-US" sz="3200" b="1" u="sng" dirty="0"/>
              <a:t>to do </a:t>
            </a:r>
            <a:r>
              <a:rPr lang="en-US" sz="3200" dirty="0"/>
              <a:t>there. Example:</a:t>
            </a:r>
          </a:p>
          <a:p>
            <a:pPr marL="0" lvl="0" indent="0">
              <a:buNone/>
            </a:pPr>
            <a:r>
              <a:rPr lang="en-US" sz="3200" dirty="0"/>
              <a:t> Van a </a:t>
            </a:r>
            <a:r>
              <a:rPr lang="en-US" sz="3200" dirty="0" err="1"/>
              <a:t>tomar</a:t>
            </a:r>
            <a:r>
              <a:rPr lang="en-US" sz="3200" dirty="0"/>
              <a:t> sol.</a:t>
            </a:r>
          </a:p>
          <a:p>
            <a:pPr marL="0" lvl="0" indent="0">
              <a:buNone/>
            </a:pPr>
            <a:r>
              <a:rPr lang="en-US" sz="3200" dirty="0"/>
              <a:t>*You are allowed to work with a partner to create your sentences but you need to have your </a:t>
            </a:r>
            <a:r>
              <a:rPr lang="en-US" sz="3200" b="1" dirty="0"/>
              <a:t>own two sentences.</a:t>
            </a:r>
          </a:p>
        </p:txBody>
      </p:sp>
    </p:spTree>
    <p:extLst>
      <p:ext uri="{BB962C8B-B14F-4D97-AF65-F5344CB8AC3E}">
        <p14:creationId xmlns:p14="http://schemas.microsoft.com/office/powerpoint/2010/main" val="3043852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6600"/>
              <a:t>Ticket Out the Door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1833418" y="1969655"/>
            <a:ext cx="8229600" cy="411710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400" u="sng" dirty="0"/>
              <a:t>Translate: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400" dirty="0"/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altLang="en-US" sz="4400" dirty="0"/>
              <a:t>Juan and I are going to Math class.  It is fun.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altLang="en-US" sz="4400" dirty="0"/>
              <a:t>They go to the museum.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altLang="en-US" sz="4400" dirty="0"/>
              <a:t>I am going to Mexico in the summer.</a:t>
            </a:r>
          </a:p>
        </p:txBody>
      </p:sp>
    </p:spTree>
    <p:extLst>
      <p:ext uri="{BB962C8B-B14F-4D97-AF65-F5344CB8AC3E}">
        <p14:creationId xmlns:p14="http://schemas.microsoft.com/office/powerpoint/2010/main" val="2055593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A08DDD1A917498AC7B4DCB8B97810" ma:contentTypeVersion="16" ma:contentTypeDescription="Create a new document." ma:contentTypeScope="" ma:versionID="8a2677d2aa1adc18dd15c2756ec50a17">
  <xsd:schema xmlns:xsd="http://www.w3.org/2001/XMLSchema" xmlns:xs="http://www.w3.org/2001/XMLSchema" xmlns:p="http://schemas.microsoft.com/office/2006/metadata/properties" xmlns:ns2="7054d92a-f9bd-4a27-ac5f-eeceb6ec5622" xmlns:ns3="33f9c857-4026-4e87-b366-f0dccd7f7974" targetNamespace="http://schemas.microsoft.com/office/2006/metadata/properties" ma:root="true" ma:fieldsID="30f36bfd8f66feaaf3b2c62c3f6d0d3b" ns2:_="" ns3:_="">
    <xsd:import namespace="7054d92a-f9bd-4a27-ac5f-eeceb6ec5622"/>
    <xsd:import namespace="33f9c857-4026-4e87-b366-f0dccd7f79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4d92a-f9bd-4a27-ac5f-eeceb6ec5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9c857-4026-4e87-b366-f0dccd7f7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401ed0c-6c0a-4853-8147-454d805a7cf3}" ma:internalName="TaxCatchAll" ma:showField="CatchAllData" ma:web="33f9c857-4026-4e87-b366-f0dccd7f79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054d92a-f9bd-4a27-ac5f-eeceb6ec5622">
      <Terms xmlns="http://schemas.microsoft.com/office/infopath/2007/PartnerControls"/>
    </lcf76f155ced4ddcb4097134ff3c332f>
    <TaxCatchAll xmlns="33f9c857-4026-4e87-b366-f0dccd7f797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6AE0A1-93CB-4E77-BB05-C8DFD88F560B}"/>
</file>

<file path=customXml/itemProps2.xml><?xml version="1.0" encoding="utf-8"?>
<ds:datastoreItem xmlns:ds="http://schemas.openxmlformats.org/officeDocument/2006/customXml" ds:itemID="{2D9D3BF8-D23F-4396-A29B-6EC9E2B1A343}">
  <ds:schemaRefs>
    <ds:schemaRef ds:uri="http://schemas.microsoft.com/office/2006/metadata/properties"/>
    <ds:schemaRef ds:uri="http://www.w3.org/XML/1998/namespace"/>
    <ds:schemaRef ds:uri="http://purl.org/dc/elements/1.1/"/>
    <ds:schemaRef ds:uri="7054d92a-f9bd-4a27-ac5f-eeceb6ec5622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33f9c857-4026-4e87-b366-f0dccd7f7974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51830C3-C6C1-41E9-AFA7-10FAF426CE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566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Wingdings</vt:lpstr>
      <vt:lpstr>Office Theme</vt:lpstr>
      <vt:lpstr>Ir – “to go”</vt:lpstr>
      <vt:lpstr>Ir - “to go”</vt:lpstr>
      <vt:lpstr>The verb “ir” is always followed by preposition “a” </vt:lpstr>
      <vt:lpstr>Write the following sentences using the correct form of a (a, al, a la, a los, a las)</vt:lpstr>
      <vt:lpstr>PowerPoint Presentation</vt:lpstr>
      <vt:lpstr>PowerPoint Presentation</vt:lpstr>
      <vt:lpstr>LECTURA </vt:lpstr>
      <vt:lpstr>Activity. Going to places. (writing &amp; speaking)</vt:lpstr>
      <vt:lpstr>Ticket Out the Door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the following sentences using the correct form of a (a, al, a la, a los, a las)</dc:title>
  <dc:creator>Mariela Pulido</dc:creator>
  <cp:lastModifiedBy>Sarah Bowers</cp:lastModifiedBy>
  <cp:revision>21</cp:revision>
  <cp:lastPrinted>2022-03-15T13:58:09Z</cp:lastPrinted>
  <dcterms:created xsi:type="dcterms:W3CDTF">2017-10-28T21:51:52Z</dcterms:created>
  <dcterms:modified xsi:type="dcterms:W3CDTF">2022-03-15T14:28:40Z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0x0101008FBA08DDD1A917498AC7B4DCB8B97810</vt:lpwstr>
  </property>
</Properties>
</file>