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61BC5-EBC6-4C16-B2C2-0529AD9EA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789FF3-C434-4EB1-8CC3-D5F34426E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79D0C-6CA2-44AF-9F67-A17106E42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104E-2BC1-4C7E-8F22-22BD0DF8A28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357CD-5FC2-458E-BC7C-51244177E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13493-E63C-4589-9414-46EC4CA0B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E9E4-03FC-40F6-9C90-14B54C6C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1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A81C9-00DA-4835-BF1D-80A8A4C0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BB894C-B8D1-41A0-B537-8508391D45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21537-08F0-4031-A90B-FD1A40E45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104E-2BC1-4C7E-8F22-22BD0DF8A28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A369F-CAF3-4949-970F-8433A97CB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7DAE0-0CD5-4BD8-A448-D045BFADE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E9E4-03FC-40F6-9C90-14B54C6C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6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C05AC7-264A-47A6-B6D5-03F0395C09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B07EC5-59E0-40DA-B839-6FE5A46B9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E928B-83FA-4E30-8EEE-1271C04F4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104E-2BC1-4C7E-8F22-22BD0DF8A28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0BAA0-0C75-49B8-88CD-642F34FFD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0A3FC-C350-4C93-91AA-05B8290BF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E9E4-03FC-40F6-9C90-14B54C6C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3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9F1A0-052F-4CD5-8F15-2CA1E0F50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F9B75-79B0-4FD3-81BC-B6DB5D5D2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A40A5-008E-494B-A0DE-96B8D287E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104E-2BC1-4C7E-8F22-22BD0DF8A28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722ED-786C-4FA3-856A-285ECEC5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7DD7A-7D7D-4A22-9DEF-3265C9479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E9E4-03FC-40F6-9C90-14B54C6C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15D8B-42FA-4E12-892D-BA1289D09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B6856-F588-4203-9105-6F216A7A2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7A49F-D069-46D9-9537-D6E7C2A35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104E-2BC1-4C7E-8F22-22BD0DF8A28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8517A-AE76-4C4C-8F6C-4FB29B935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196EC-6ED4-4BC1-AF90-EFFFC0F8A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E9E4-03FC-40F6-9C90-14B54C6C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9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F6EF4-1801-4BED-B9DF-8AC2FE52C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2EAA6-6443-4FFE-978A-AE3A71E03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01E046-3CF3-412A-8FC8-BED36CD08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2CA22-FE36-4058-BD49-BF422D439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104E-2BC1-4C7E-8F22-22BD0DF8A28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489E8C-099B-40F3-94A5-7C0E9F726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51BE7-E53E-486F-A8E0-31D343F92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E9E4-03FC-40F6-9C90-14B54C6C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1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3AE09-48E3-4B2D-8A8E-8A6AB6A54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2CDF5-ACAB-48FB-AE00-FD77C67B6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AD3AAC-6903-4DF3-A0CF-5746EA511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E5DFF0-CEA3-4C06-B374-3DE872E5E6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B0E546-2E51-4720-8F26-04B24DB08D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19D357-7AD3-41EB-9709-9AF9E0F24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104E-2BC1-4C7E-8F22-22BD0DF8A28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962659-2B6D-400A-B0B4-F8FEAC49C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AD82D1-DA95-4E23-AC5E-CB7C91C6C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E9E4-03FC-40F6-9C90-14B54C6C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7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A3743-1C7D-4C7A-873B-3FB2BD596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8FFB9D-3F8E-4313-AE99-388F29AC5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104E-2BC1-4C7E-8F22-22BD0DF8A28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904B29-456C-4967-9E35-127437162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A8A0E1-F4B4-42B8-B92E-2DED1D4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E9E4-03FC-40F6-9C90-14B54C6C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5D5F1A-EFCC-4E0F-901D-AEFCC09F4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104E-2BC1-4C7E-8F22-22BD0DF8A28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1935F-CBF5-48D7-A5AB-E656DBC4D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43C31E-46C5-4980-9A77-E7E1CFE2C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E9E4-03FC-40F6-9C90-14B54C6C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732C0-61BC-4DB9-82D2-FD93F6315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15598-E12F-4520-A092-5D2BF5298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7BA55-0BAB-48F0-9C74-FCEAB2375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516654-7B88-467B-AAA1-B51EAE953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104E-2BC1-4C7E-8F22-22BD0DF8A28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C30AFD-FF54-4053-8C36-D91856F95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D020F-AC2C-484A-A816-9B1EBEEAE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E9E4-03FC-40F6-9C90-14B54C6C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8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03240-1CD0-4B77-AE1D-6935B2C37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CC3C96-346E-4E28-9F44-D2AF111AB1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A54BAC-67E9-4EE0-9B5A-26ECB5995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117D22-12FE-4D17-A848-8165C8B35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E104E-2BC1-4C7E-8F22-22BD0DF8A28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42B2F-76C0-4086-BB6F-14C53B396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8D0CA-D883-4C97-B984-51B8BA52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E9E4-03FC-40F6-9C90-14B54C6C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1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1EEA3-DD53-478A-9750-F02270AC2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10B8E7-F76D-4094-B6CA-45B43E5B7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71306-2C99-4B5C-8BEE-FA65DB805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E104E-2BC1-4C7E-8F22-22BD0DF8A282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B4434-9517-4DD2-A9E8-24CB5CD36D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F3781-521E-48E4-A7CA-520F41F44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3E9E4-03FC-40F6-9C90-14B54C6C4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1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6E37B-693E-472C-AEF4-7BCEE8F7A6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Hay = “there is / there are”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D5742A-46D2-4569-A96D-18105BE3A4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4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C7DC5-B7AD-4AA4-A4B0-948A740A9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use “hay?”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3C36D-DB2C-4038-96FC-CCEC52DA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10875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can use the word “hay” (pronounced “eye”) with the question word “</a:t>
            </a:r>
            <a:r>
              <a:rPr lang="en-US" dirty="0" err="1"/>
              <a:t>Cuántos</a:t>
            </a:r>
            <a:r>
              <a:rPr lang="en-US" dirty="0"/>
              <a:t>(as)” to find out how much of an item there is.</a:t>
            </a:r>
          </a:p>
          <a:p>
            <a:endParaRPr lang="en-US" dirty="0"/>
          </a:p>
          <a:p>
            <a:r>
              <a:rPr lang="en-US" dirty="0"/>
              <a:t>“Hay” means “there is” or “there are.”  </a:t>
            </a:r>
          </a:p>
          <a:p>
            <a:endParaRPr lang="en-US" dirty="0"/>
          </a:p>
          <a:p>
            <a:r>
              <a:rPr lang="en-US" dirty="0"/>
              <a:t>See the next couple of slides to see how to form questions and answer them with “hay.”</a:t>
            </a:r>
          </a:p>
          <a:p>
            <a:endParaRPr lang="en-US" dirty="0"/>
          </a:p>
          <a:p>
            <a:r>
              <a:rPr lang="en-US" dirty="0"/>
              <a:t>To say “there is NOT something,” just put “no” in front of “hay.”</a:t>
            </a:r>
          </a:p>
          <a:p>
            <a:r>
              <a:rPr lang="en-US" b="1" dirty="0"/>
              <a:t>No hay </a:t>
            </a:r>
            <a:r>
              <a:rPr lang="en-US" dirty="0" err="1"/>
              <a:t>clases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</a:t>
            </a:r>
            <a:r>
              <a:rPr lang="en-US" dirty="0" err="1"/>
              <a:t>escuelas</a:t>
            </a:r>
            <a:r>
              <a:rPr lang="en-US" dirty="0"/>
              <a:t> </a:t>
            </a:r>
            <a:r>
              <a:rPr lang="en-US" dirty="0" err="1"/>
              <a:t>ahora</a:t>
            </a:r>
            <a:r>
              <a:rPr lang="en-US" dirty="0"/>
              <a:t>. (There aren’t classes in the schools now.)</a:t>
            </a:r>
          </a:p>
        </p:txBody>
      </p:sp>
    </p:spTree>
    <p:extLst>
      <p:ext uri="{BB962C8B-B14F-4D97-AF65-F5344CB8AC3E}">
        <p14:creationId xmlns:p14="http://schemas.microsoft.com/office/powerpoint/2010/main" val="375727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assroom Objects in Spanish - PurposeGames">
            <a:extLst>
              <a:ext uri="{FF2B5EF4-FFF2-40B4-BE49-F238E27FC236}">
                <a16:creationId xmlns:a16="http://schemas.microsoft.com/office/drawing/2014/main" id="{4103694E-474D-4741-9BE5-632CAFD28D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24" b="19455"/>
          <a:stretch/>
        </p:blipFill>
        <p:spPr bwMode="auto">
          <a:xfrm>
            <a:off x="-33797" y="1082764"/>
            <a:ext cx="12225797" cy="577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2A62C60-1CF2-4639-AFA5-719F5B0592D1}"/>
              </a:ext>
            </a:extLst>
          </p:cNvPr>
          <p:cNvSpPr txBox="1"/>
          <p:nvPr/>
        </p:nvSpPr>
        <p:spPr>
          <a:xfrm>
            <a:off x="228600" y="180975"/>
            <a:ext cx="1196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¿</a:t>
            </a:r>
            <a:r>
              <a:rPr lang="en-US" sz="3200" dirty="0" err="1"/>
              <a:t>Cuántas</a:t>
            </a:r>
            <a:r>
              <a:rPr lang="en-US" sz="3200" dirty="0"/>
              <a:t> </a:t>
            </a:r>
            <a:r>
              <a:rPr lang="en-US" sz="3200" dirty="0" err="1"/>
              <a:t>sillas</a:t>
            </a:r>
            <a:r>
              <a:rPr lang="en-US" sz="3200" dirty="0"/>
              <a:t> hay </a:t>
            </a:r>
            <a:r>
              <a:rPr lang="en-US" sz="3200" dirty="0" err="1"/>
              <a:t>en</a:t>
            </a:r>
            <a:r>
              <a:rPr lang="en-US" sz="3200" dirty="0"/>
              <a:t> la </a:t>
            </a:r>
            <a:r>
              <a:rPr lang="en-US" sz="3200" dirty="0" err="1"/>
              <a:t>sala</a:t>
            </a:r>
            <a:r>
              <a:rPr lang="en-US" sz="3200" dirty="0"/>
              <a:t> de </a:t>
            </a:r>
            <a:r>
              <a:rPr lang="en-US" sz="3200" dirty="0" err="1"/>
              <a:t>clase</a:t>
            </a:r>
            <a:r>
              <a:rPr lang="en-US" sz="3200" dirty="0"/>
              <a:t>? </a:t>
            </a:r>
            <a:r>
              <a:rPr lang="en-US" sz="3200" dirty="0">
                <a:sym typeface="Wingdings" panose="05000000000000000000" pitchFamily="2" charset="2"/>
              </a:rPr>
              <a:t> Hay </a:t>
            </a:r>
            <a:r>
              <a:rPr lang="en-US" sz="3200" dirty="0" err="1">
                <a:sym typeface="Wingdings" panose="05000000000000000000" pitchFamily="2" charset="2"/>
              </a:rPr>
              <a:t>doce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sillas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en</a:t>
            </a:r>
            <a:r>
              <a:rPr lang="en-US" sz="3200" dirty="0">
                <a:sym typeface="Wingdings" panose="05000000000000000000" pitchFamily="2" charset="2"/>
              </a:rPr>
              <a:t> la </a:t>
            </a:r>
            <a:r>
              <a:rPr lang="en-US" sz="3200" dirty="0" err="1">
                <a:sym typeface="Wingdings" panose="05000000000000000000" pitchFamily="2" charset="2"/>
              </a:rPr>
              <a:t>clase</a:t>
            </a:r>
            <a:r>
              <a:rPr lang="en-US" sz="3200" dirty="0">
                <a:sym typeface="Wingdings" panose="05000000000000000000" pitchFamily="2" charset="2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31381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assroom Objects in Spanish - PurposeGames">
            <a:extLst>
              <a:ext uri="{FF2B5EF4-FFF2-40B4-BE49-F238E27FC236}">
                <a16:creationId xmlns:a16="http://schemas.microsoft.com/office/drawing/2014/main" id="{4103694E-474D-4741-9BE5-632CAFD28D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24" b="19455"/>
          <a:stretch/>
        </p:blipFill>
        <p:spPr bwMode="auto">
          <a:xfrm>
            <a:off x="-33797" y="1082764"/>
            <a:ext cx="12225797" cy="577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2A62C60-1CF2-4639-AFA5-719F5B0592D1}"/>
              </a:ext>
            </a:extLst>
          </p:cNvPr>
          <p:cNvSpPr txBox="1"/>
          <p:nvPr/>
        </p:nvSpPr>
        <p:spPr>
          <a:xfrm>
            <a:off x="228600" y="180975"/>
            <a:ext cx="1196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¿</a:t>
            </a:r>
            <a:r>
              <a:rPr lang="en-US" sz="3200" dirty="0" err="1"/>
              <a:t>Cuántas</a:t>
            </a:r>
            <a:r>
              <a:rPr lang="en-US" sz="3200" dirty="0"/>
              <a:t> mesas hay </a:t>
            </a:r>
            <a:r>
              <a:rPr lang="en-US" sz="3200" dirty="0" err="1"/>
              <a:t>en</a:t>
            </a:r>
            <a:r>
              <a:rPr lang="en-US" sz="3200" dirty="0"/>
              <a:t> la </a:t>
            </a:r>
            <a:r>
              <a:rPr lang="en-US" sz="3200" dirty="0" err="1"/>
              <a:t>sala</a:t>
            </a:r>
            <a:r>
              <a:rPr lang="en-US" sz="3200" dirty="0"/>
              <a:t> de </a:t>
            </a:r>
            <a:r>
              <a:rPr lang="en-US" sz="3200" dirty="0" err="1"/>
              <a:t>clase</a:t>
            </a:r>
            <a:r>
              <a:rPr lang="en-US" sz="3200" dirty="0"/>
              <a:t>? </a:t>
            </a:r>
            <a:r>
              <a:rPr lang="en-US" sz="3200" dirty="0">
                <a:sym typeface="Wingdings" panose="05000000000000000000" pitchFamily="2" charset="2"/>
              </a:rPr>
              <a:t> Hay </a:t>
            </a:r>
            <a:r>
              <a:rPr lang="en-US" sz="3200" dirty="0" err="1">
                <a:sym typeface="Wingdings" panose="05000000000000000000" pitchFamily="2" charset="2"/>
              </a:rPr>
              <a:t>tres</a:t>
            </a:r>
            <a:r>
              <a:rPr lang="en-US" sz="3200" dirty="0">
                <a:sym typeface="Wingdings" panose="05000000000000000000" pitchFamily="2" charset="2"/>
              </a:rPr>
              <a:t> mesas </a:t>
            </a:r>
            <a:r>
              <a:rPr lang="en-US" sz="3200" dirty="0" err="1">
                <a:sym typeface="Wingdings" panose="05000000000000000000" pitchFamily="2" charset="2"/>
              </a:rPr>
              <a:t>en</a:t>
            </a:r>
            <a:r>
              <a:rPr lang="en-US" sz="3200" dirty="0">
                <a:sym typeface="Wingdings" panose="05000000000000000000" pitchFamily="2" charset="2"/>
              </a:rPr>
              <a:t> la </a:t>
            </a:r>
            <a:r>
              <a:rPr lang="en-US" sz="3200" dirty="0" err="1">
                <a:sym typeface="Wingdings" panose="05000000000000000000" pitchFamily="2" charset="2"/>
              </a:rPr>
              <a:t>clase</a:t>
            </a:r>
            <a:r>
              <a:rPr lang="en-US" sz="3200" dirty="0">
                <a:sym typeface="Wingdings" panose="05000000000000000000" pitchFamily="2" charset="2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3004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assroom Objects in Spanish - PurposeGames">
            <a:extLst>
              <a:ext uri="{FF2B5EF4-FFF2-40B4-BE49-F238E27FC236}">
                <a16:creationId xmlns:a16="http://schemas.microsoft.com/office/drawing/2014/main" id="{4103694E-474D-4741-9BE5-632CAFD28D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24" b="19455"/>
          <a:stretch/>
        </p:blipFill>
        <p:spPr bwMode="auto">
          <a:xfrm>
            <a:off x="-33797" y="1082764"/>
            <a:ext cx="12225797" cy="577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2A62C60-1CF2-4639-AFA5-719F5B0592D1}"/>
              </a:ext>
            </a:extLst>
          </p:cNvPr>
          <p:cNvSpPr txBox="1"/>
          <p:nvPr/>
        </p:nvSpPr>
        <p:spPr>
          <a:xfrm>
            <a:off x="228600" y="180975"/>
            <a:ext cx="1196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¿</a:t>
            </a:r>
            <a:r>
              <a:rPr lang="en-US" sz="3200" dirty="0" err="1"/>
              <a:t>Cuántos</a:t>
            </a:r>
            <a:r>
              <a:rPr lang="en-US" sz="3200" dirty="0"/>
              <a:t> </a:t>
            </a:r>
            <a:r>
              <a:rPr lang="en-US" sz="3200" dirty="0" err="1"/>
              <a:t>relojes</a:t>
            </a:r>
            <a:r>
              <a:rPr lang="en-US" sz="3200" dirty="0"/>
              <a:t> hay </a:t>
            </a:r>
            <a:r>
              <a:rPr lang="en-US" sz="3200" dirty="0" err="1"/>
              <a:t>en</a:t>
            </a:r>
            <a:r>
              <a:rPr lang="en-US" sz="3200" dirty="0"/>
              <a:t> la </a:t>
            </a:r>
            <a:r>
              <a:rPr lang="en-US" sz="3200" dirty="0" err="1"/>
              <a:t>sala</a:t>
            </a:r>
            <a:r>
              <a:rPr lang="en-US" sz="3200" dirty="0"/>
              <a:t> de </a:t>
            </a:r>
            <a:r>
              <a:rPr lang="en-US" sz="3200" dirty="0" err="1"/>
              <a:t>clase</a:t>
            </a:r>
            <a:r>
              <a:rPr lang="en-US" sz="3200" dirty="0"/>
              <a:t>? </a:t>
            </a:r>
            <a:r>
              <a:rPr lang="en-US" sz="3200" dirty="0">
                <a:sym typeface="Wingdings" panose="05000000000000000000" pitchFamily="2" charset="2"/>
              </a:rPr>
              <a:t> Hay un </a:t>
            </a:r>
            <a:r>
              <a:rPr lang="en-US" sz="3200" dirty="0" err="1">
                <a:sym typeface="Wingdings" panose="05000000000000000000" pitchFamily="2" charset="2"/>
              </a:rPr>
              <a:t>reloj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en</a:t>
            </a:r>
            <a:r>
              <a:rPr lang="en-US" sz="3200" dirty="0">
                <a:sym typeface="Wingdings" panose="05000000000000000000" pitchFamily="2" charset="2"/>
              </a:rPr>
              <a:t> la </a:t>
            </a:r>
            <a:r>
              <a:rPr lang="en-US" sz="3200" dirty="0" err="1">
                <a:sym typeface="Wingdings" panose="05000000000000000000" pitchFamily="2" charset="2"/>
              </a:rPr>
              <a:t>clase</a:t>
            </a:r>
            <a:r>
              <a:rPr lang="en-US" sz="3200" dirty="0">
                <a:sym typeface="Wingdings" panose="05000000000000000000" pitchFamily="2" charset="2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6906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assroom Objects in Spanish - PurposeGames">
            <a:extLst>
              <a:ext uri="{FF2B5EF4-FFF2-40B4-BE49-F238E27FC236}">
                <a16:creationId xmlns:a16="http://schemas.microsoft.com/office/drawing/2014/main" id="{4103694E-474D-4741-9BE5-632CAFD28D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24" b="19455"/>
          <a:stretch/>
        </p:blipFill>
        <p:spPr bwMode="auto">
          <a:xfrm>
            <a:off x="-33797" y="1082764"/>
            <a:ext cx="12225797" cy="577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2A62C60-1CF2-4639-AFA5-719F5B0592D1}"/>
              </a:ext>
            </a:extLst>
          </p:cNvPr>
          <p:cNvSpPr txBox="1"/>
          <p:nvPr/>
        </p:nvSpPr>
        <p:spPr>
          <a:xfrm>
            <a:off x="228600" y="180975"/>
            <a:ext cx="119634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/>
              <a:t>¿</a:t>
            </a:r>
            <a:r>
              <a:rPr lang="en-US" sz="2900" dirty="0" err="1"/>
              <a:t>Cuántas</a:t>
            </a:r>
            <a:r>
              <a:rPr lang="en-US" sz="2900" dirty="0"/>
              <a:t> </a:t>
            </a:r>
            <a:r>
              <a:rPr lang="en-US" sz="2900" dirty="0" err="1"/>
              <a:t>computadoras</a:t>
            </a:r>
            <a:r>
              <a:rPr lang="en-US" sz="2900" dirty="0"/>
              <a:t> hay </a:t>
            </a:r>
            <a:r>
              <a:rPr lang="en-US" sz="2900" dirty="0" err="1"/>
              <a:t>en</a:t>
            </a:r>
            <a:r>
              <a:rPr lang="en-US" sz="2900" dirty="0"/>
              <a:t> la </a:t>
            </a:r>
            <a:r>
              <a:rPr lang="en-US" sz="2900" dirty="0" err="1"/>
              <a:t>clase</a:t>
            </a:r>
            <a:r>
              <a:rPr lang="en-US" sz="2900" dirty="0"/>
              <a:t>? </a:t>
            </a:r>
            <a:r>
              <a:rPr lang="en-US" sz="2900" dirty="0">
                <a:sym typeface="Wingdings" panose="05000000000000000000" pitchFamily="2" charset="2"/>
              </a:rPr>
              <a:t> Hay una </a:t>
            </a:r>
            <a:r>
              <a:rPr lang="en-US" sz="2900" dirty="0" err="1">
                <a:sym typeface="Wingdings" panose="05000000000000000000" pitchFamily="2" charset="2"/>
              </a:rPr>
              <a:t>computadora</a:t>
            </a:r>
            <a:r>
              <a:rPr lang="en-US" sz="2900" dirty="0">
                <a:sym typeface="Wingdings" panose="05000000000000000000" pitchFamily="2" charset="2"/>
              </a:rPr>
              <a:t> </a:t>
            </a:r>
            <a:r>
              <a:rPr lang="en-US" sz="2900" dirty="0" err="1">
                <a:sym typeface="Wingdings" panose="05000000000000000000" pitchFamily="2" charset="2"/>
              </a:rPr>
              <a:t>en</a:t>
            </a:r>
            <a:r>
              <a:rPr lang="en-US" sz="2900" dirty="0">
                <a:sym typeface="Wingdings" panose="05000000000000000000" pitchFamily="2" charset="2"/>
              </a:rPr>
              <a:t> la </a:t>
            </a:r>
            <a:r>
              <a:rPr lang="en-US" sz="2900" dirty="0" err="1">
                <a:sym typeface="Wingdings" panose="05000000000000000000" pitchFamily="2" charset="2"/>
              </a:rPr>
              <a:t>clase</a:t>
            </a:r>
            <a:r>
              <a:rPr lang="en-US" sz="2900" dirty="0">
                <a:sym typeface="Wingdings" panose="05000000000000000000" pitchFamily="2" charset="2"/>
              </a:rPr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509746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assroom Objects in Spanish - PurposeGames">
            <a:extLst>
              <a:ext uri="{FF2B5EF4-FFF2-40B4-BE49-F238E27FC236}">
                <a16:creationId xmlns:a16="http://schemas.microsoft.com/office/drawing/2014/main" id="{4103694E-474D-4741-9BE5-632CAFD28D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24" b="19455"/>
          <a:stretch/>
        </p:blipFill>
        <p:spPr bwMode="auto">
          <a:xfrm>
            <a:off x="-33797" y="1082764"/>
            <a:ext cx="12225797" cy="577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2A62C60-1CF2-4639-AFA5-719F5B0592D1}"/>
              </a:ext>
            </a:extLst>
          </p:cNvPr>
          <p:cNvSpPr txBox="1"/>
          <p:nvPr/>
        </p:nvSpPr>
        <p:spPr>
          <a:xfrm>
            <a:off x="0" y="180976"/>
            <a:ext cx="1219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¿</a:t>
            </a:r>
            <a:r>
              <a:rPr lang="en-US" sz="3200" dirty="0" err="1"/>
              <a:t>Cuántos</a:t>
            </a:r>
            <a:r>
              <a:rPr lang="en-US" sz="3200" dirty="0"/>
              <a:t> </a:t>
            </a:r>
            <a:r>
              <a:rPr lang="en-US" sz="3200" dirty="0" err="1"/>
              <a:t>carteles</a:t>
            </a:r>
            <a:r>
              <a:rPr lang="en-US" sz="3200" dirty="0"/>
              <a:t> hay </a:t>
            </a:r>
            <a:r>
              <a:rPr lang="en-US" sz="3200" dirty="0" err="1"/>
              <a:t>en</a:t>
            </a:r>
            <a:r>
              <a:rPr lang="en-US" sz="3200" dirty="0"/>
              <a:t> la </a:t>
            </a:r>
            <a:r>
              <a:rPr lang="en-US" sz="3200" dirty="0" err="1"/>
              <a:t>sala</a:t>
            </a:r>
            <a:r>
              <a:rPr lang="en-US" sz="3200" dirty="0"/>
              <a:t> de </a:t>
            </a:r>
            <a:r>
              <a:rPr lang="en-US" sz="3200" dirty="0" err="1"/>
              <a:t>clase</a:t>
            </a:r>
            <a:r>
              <a:rPr lang="en-US" sz="3200" dirty="0"/>
              <a:t>? </a:t>
            </a:r>
            <a:r>
              <a:rPr lang="en-US" sz="3200" dirty="0">
                <a:sym typeface="Wingdings" panose="05000000000000000000" pitchFamily="2" charset="2"/>
              </a:rPr>
              <a:t> No hay </a:t>
            </a:r>
            <a:r>
              <a:rPr lang="en-US" sz="3200" dirty="0" err="1">
                <a:sym typeface="Wingdings" panose="05000000000000000000" pitchFamily="2" charset="2"/>
              </a:rPr>
              <a:t>carteles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err="1">
                <a:sym typeface="Wingdings" panose="05000000000000000000" pitchFamily="2" charset="2"/>
              </a:rPr>
              <a:t>en</a:t>
            </a:r>
            <a:r>
              <a:rPr lang="en-US" sz="3200" dirty="0">
                <a:sym typeface="Wingdings" panose="05000000000000000000" pitchFamily="2" charset="2"/>
              </a:rPr>
              <a:t> la </a:t>
            </a:r>
            <a:r>
              <a:rPr lang="en-US" sz="3200" dirty="0" err="1">
                <a:sym typeface="Wingdings" panose="05000000000000000000" pitchFamily="2" charset="2"/>
              </a:rPr>
              <a:t>clase</a:t>
            </a:r>
            <a:r>
              <a:rPr lang="en-US" sz="3200" dirty="0">
                <a:sym typeface="Wingdings" panose="05000000000000000000" pitchFamily="2" charset="2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9426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assroom Objects in Spanish - PurposeGames">
            <a:extLst>
              <a:ext uri="{FF2B5EF4-FFF2-40B4-BE49-F238E27FC236}">
                <a16:creationId xmlns:a16="http://schemas.microsoft.com/office/drawing/2014/main" id="{4103694E-474D-4741-9BE5-632CAFD28D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24" b="19455"/>
          <a:stretch/>
        </p:blipFill>
        <p:spPr bwMode="auto">
          <a:xfrm>
            <a:off x="-33797" y="1082764"/>
            <a:ext cx="12225797" cy="577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2A62C60-1CF2-4639-AFA5-719F5B0592D1}"/>
              </a:ext>
            </a:extLst>
          </p:cNvPr>
          <p:cNvSpPr txBox="1"/>
          <p:nvPr/>
        </p:nvSpPr>
        <p:spPr>
          <a:xfrm>
            <a:off x="228600" y="180975"/>
            <a:ext cx="119634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/>
              <a:t>¿</a:t>
            </a:r>
            <a:r>
              <a:rPr lang="en-US" sz="2700" dirty="0" err="1"/>
              <a:t>Cuántos</a:t>
            </a:r>
            <a:r>
              <a:rPr lang="en-US" sz="2700" dirty="0"/>
              <a:t> </a:t>
            </a:r>
            <a:r>
              <a:rPr lang="en-US" sz="2700" dirty="0" err="1"/>
              <a:t>libros</a:t>
            </a:r>
            <a:r>
              <a:rPr lang="en-US" sz="2700" dirty="0"/>
              <a:t> </a:t>
            </a:r>
            <a:r>
              <a:rPr lang="en-US" sz="2700" dirty="0" err="1"/>
              <a:t>azules</a:t>
            </a:r>
            <a:r>
              <a:rPr lang="en-US" sz="2700" dirty="0"/>
              <a:t> hay </a:t>
            </a:r>
            <a:r>
              <a:rPr lang="en-US" sz="2700" dirty="0" err="1"/>
              <a:t>en</a:t>
            </a:r>
            <a:r>
              <a:rPr lang="en-US" sz="2700" dirty="0"/>
              <a:t> el </a:t>
            </a:r>
            <a:r>
              <a:rPr lang="en-US" sz="2700" dirty="0" err="1"/>
              <a:t>estante</a:t>
            </a:r>
            <a:r>
              <a:rPr lang="en-US" sz="2700" dirty="0"/>
              <a:t>? </a:t>
            </a:r>
            <a:r>
              <a:rPr lang="en-US" sz="2700" dirty="0">
                <a:sym typeface="Wingdings" panose="05000000000000000000" pitchFamily="2" charset="2"/>
              </a:rPr>
              <a:t> Hay quince </a:t>
            </a:r>
            <a:r>
              <a:rPr lang="en-US" sz="2700" dirty="0" err="1">
                <a:sym typeface="Wingdings" panose="05000000000000000000" pitchFamily="2" charset="2"/>
              </a:rPr>
              <a:t>libros</a:t>
            </a:r>
            <a:r>
              <a:rPr lang="en-US" sz="2700" dirty="0">
                <a:sym typeface="Wingdings" panose="05000000000000000000" pitchFamily="2" charset="2"/>
              </a:rPr>
              <a:t> </a:t>
            </a:r>
            <a:r>
              <a:rPr lang="en-US" sz="2700" dirty="0" err="1">
                <a:sym typeface="Wingdings" panose="05000000000000000000" pitchFamily="2" charset="2"/>
              </a:rPr>
              <a:t>azules</a:t>
            </a:r>
            <a:r>
              <a:rPr lang="en-US" sz="2700" dirty="0">
                <a:sym typeface="Wingdings" panose="05000000000000000000" pitchFamily="2" charset="2"/>
              </a:rPr>
              <a:t> </a:t>
            </a:r>
            <a:r>
              <a:rPr lang="en-US" sz="2700" dirty="0" err="1">
                <a:sym typeface="Wingdings" panose="05000000000000000000" pitchFamily="2" charset="2"/>
              </a:rPr>
              <a:t>en</a:t>
            </a:r>
            <a:r>
              <a:rPr lang="en-US" sz="2700" dirty="0">
                <a:sym typeface="Wingdings" panose="05000000000000000000" pitchFamily="2" charset="2"/>
              </a:rPr>
              <a:t> el </a:t>
            </a:r>
            <a:r>
              <a:rPr lang="en-US" sz="2700" dirty="0" err="1">
                <a:sym typeface="Wingdings" panose="05000000000000000000" pitchFamily="2" charset="2"/>
              </a:rPr>
              <a:t>estante</a:t>
            </a:r>
            <a:r>
              <a:rPr lang="en-US" sz="2700" dirty="0">
                <a:sym typeface="Wingdings" panose="05000000000000000000" pitchFamily="2" charset="2"/>
              </a:rPr>
              <a:t>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586020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054d92a-f9bd-4a27-ac5f-eeceb6ec5622">
      <Terms xmlns="http://schemas.microsoft.com/office/infopath/2007/PartnerControls"/>
    </lcf76f155ced4ddcb4097134ff3c332f>
    <TaxCatchAll xmlns="33f9c857-4026-4e87-b366-f0dccd7f797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6" ma:contentTypeDescription="Create a new document." ma:contentTypeScope="" ma:versionID="8a2677d2aa1adc18dd15c2756ec50a17">
  <xsd:schema xmlns:xsd="http://www.w3.org/2001/XMLSchema" xmlns:xs="http://www.w3.org/2001/XMLSchema" xmlns:p="http://schemas.microsoft.com/office/2006/metadata/properties" xmlns:ns2="7054d92a-f9bd-4a27-ac5f-eeceb6ec5622" xmlns:ns3="33f9c857-4026-4e87-b366-f0dccd7f7974" targetNamespace="http://schemas.microsoft.com/office/2006/metadata/properties" ma:root="true" ma:fieldsID="30f36bfd8f66feaaf3b2c62c3f6d0d3b" ns2:_="" ns3:_="">
    <xsd:import namespace="7054d92a-f9bd-4a27-ac5f-eeceb6ec5622"/>
    <xsd:import namespace="33f9c857-4026-4e87-b366-f0dccd7f79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c857-4026-4e87-b366-f0dccd7f7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401ed0c-6c0a-4853-8147-454d805a7cf3}" ma:internalName="TaxCatchAll" ma:showField="CatchAllData" ma:web="33f9c857-4026-4e87-b366-f0dccd7f79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2F7BAE-E6E1-492F-935B-E8DB58ECDF96}">
  <ds:schemaRefs>
    <ds:schemaRef ds:uri="http://schemas.microsoft.com/office/2006/metadata/properties"/>
    <ds:schemaRef ds:uri="http://schemas.microsoft.com/office/infopath/2007/PartnerControls"/>
    <ds:schemaRef ds:uri="7054d92a-f9bd-4a27-ac5f-eeceb6ec5622"/>
    <ds:schemaRef ds:uri="33f9c857-4026-4e87-b366-f0dccd7f7974"/>
  </ds:schemaRefs>
</ds:datastoreItem>
</file>

<file path=customXml/itemProps2.xml><?xml version="1.0" encoding="utf-8"?>
<ds:datastoreItem xmlns:ds="http://schemas.openxmlformats.org/officeDocument/2006/customXml" ds:itemID="{475B06AC-D79E-42EC-A95D-95FD8C70C2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15293A-CE10-4909-852B-0DDD16F378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54d92a-f9bd-4a27-ac5f-eeceb6ec5622"/>
    <ds:schemaRef ds:uri="33f9c857-4026-4e87-b366-f0dccd7f79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223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Hay = “there is / there are”</vt:lpstr>
      <vt:lpstr>How do I use “hay?”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 = “there is / there are”</dc:title>
  <dc:creator>Sarah Bowers</dc:creator>
  <cp:lastModifiedBy>Sarah Bowers</cp:lastModifiedBy>
  <cp:revision>14</cp:revision>
  <dcterms:created xsi:type="dcterms:W3CDTF">2020-03-31T01:12:26Z</dcterms:created>
  <dcterms:modified xsi:type="dcterms:W3CDTF">2022-08-29T21:22:33Z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0x0101008FBA08DDD1A917498AC7B4DCB8B97810</vt:lpwstr>
  </property>
</Properties>
</file>