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0" r:id="rId5"/>
    <p:sldId id="261" r:id="rId6"/>
    <p:sldId id="262" r:id="rId7"/>
    <p:sldId id="257" r:id="rId8"/>
    <p:sldId id="258" r:id="rId9"/>
    <p:sldId id="259" r:id="rId10"/>
    <p:sldId id="322" r:id="rId11"/>
    <p:sldId id="323" r:id="rId12"/>
    <p:sldId id="32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6BCE1-B5CB-4F30-B1F5-52ACF439836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0EE05-239E-4D06-BE42-28B3FC46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93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1B4EB6E9-4762-4231-B1FB-027A9E626F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009F40D2-0651-436B-8BC4-967F34F38E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5ABF8F2D-0942-4427-AFCB-D4B8FE4270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269DC0-6B87-4B7B-BD41-AA99C548E25E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86677A65-99DD-4494-918C-D154FDE16B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222DFE19-4F8C-41AA-BC43-4B59BD222B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A28C83BA-3757-4912-99E0-1F8677861F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AA2217-EC0A-4436-B5A7-99E4899C5D50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F19686A9-0458-46A0-81D8-91CA0017C4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E14F85EC-8A94-4438-8D9D-03D37862DC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C4160625-5B87-4B40-920D-49F7F54779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808F17-1CC6-4B85-8240-F81DC35DE4AE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9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7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0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5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8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5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5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8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FC1E3-5109-4333-999A-0B74BA38E91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D98D6-975F-4C54-8382-673908868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8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C7E6F813-C739-405C-A0F4-0188FD9A3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295275"/>
            <a:ext cx="9544050" cy="65627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200" b="1" dirty="0"/>
              <a:t>TENER means “to have”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Use it to express age &amp; hair/eye color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 dirty="0"/>
          </a:p>
          <a:p>
            <a:pPr eaLnBrk="1" hangingPunct="1"/>
            <a:r>
              <a:rPr lang="en-US" altLang="en-US" b="1" dirty="0"/>
              <a:t>We have used this verb before to express age:</a:t>
            </a:r>
          </a:p>
          <a:p>
            <a:pPr lvl="1" eaLnBrk="1" hangingPunct="1"/>
            <a:r>
              <a:rPr lang="en-US" altLang="en-US" b="1" dirty="0"/>
              <a:t>Ex)  </a:t>
            </a:r>
            <a:r>
              <a:rPr lang="en-US" altLang="en-US" b="1" dirty="0" err="1"/>
              <a:t>Yo</a:t>
            </a:r>
            <a:r>
              <a:rPr lang="en-US" altLang="en-US" b="1" dirty="0"/>
              <a:t> </a:t>
            </a:r>
            <a:r>
              <a:rPr lang="en-US" altLang="en-US" b="1" dirty="0" err="1"/>
              <a:t>tengo</a:t>
            </a:r>
            <a:r>
              <a:rPr lang="en-US" altLang="en-US" b="1" dirty="0"/>
              <a:t> </a:t>
            </a:r>
            <a:r>
              <a:rPr lang="en-US" altLang="en-US" b="1" dirty="0" err="1"/>
              <a:t>trece</a:t>
            </a:r>
            <a:r>
              <a:rPr lang="en-US" altLang="en-US" b="1" dirty="0"/>
              <a:t> </a:t>
            </a:r>
            <a:r>
              <a:rPr lang="en-US" altLang="en-US" b="1" dirty="0" err="1"/>
              <a:t>años</a:t>
            </a:r>
            <a:r>
              <a:rPr lang="en-US" altLang="en-US" b="1" dirty="0"/>
              <a:t> (I am 13 yrs. old / I have 13 yrs.)</a:t>
            </a:r>
          </a:p>
          <a:p>
            <a:pPr lvl="1"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You can also use TENER with physical descriptions and with possession.</a:t>
            </a:r>
          </a:p>
          <a:p>
            <a:pPr lvl="1" eaLnBrk="1" hangingPunct="1"/>
            <a:r>
              <a:rPr lang="en-US" altLang="en-US" b="1" dirty="0"/>
              <a:t>Ex)  </a:t>
            </a:r>
            <a:r>
              <a:rPr lang="en-US" altLang="en-US" b="1" dirty="0">
                <a:solidFill>
                  <a:srgbClr val="00B050"/>
                </a:solidFill>
              </a:rPr>
              <a:t>I have green eyes.</a:t>
            </a:r>
          </a:p>
          <a:p>
            <a:pPr lvl="3" eaLnBrk="1" hangingPunct="1"/>
            <a:r>
              <a:rPr lang="en-US" altLang="en-US" sz="2800" b="1" dirty="0" err="1">
                <a:solidFill>
                  <a:srgbClr val="00B050"/>
                </a:solidFill>
              </a:rPr>
              <a:t>Yo</a:t>
            </a:r>
            <a:r>
              <a:rPr lang="en-US" altLang="en-US" sz="2800" b="1" dirty="0">
                <a:solidFill>
                  <a:srgbClr val="00B050"/>
                </a:solidFill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</a:rPr>
              <a:t>tengo</a:t>
            </a:r>
            <a:r>
              <a:rPr lang="en-US" altLang="en-US" sz="2800" b="1" dirty="0">
                <a:solidFill>
                  <a:srgbClr val="00B050"/>
                </a:solidFill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</a:rPr>
              <a:t>los</a:t>
            </a:r>
            <a:r>
              <a:rPr lang="en-US" altLang="en-US" sz="2800" b="1" dirty="0">
                <a:solidFill>
                  <a:srgbClr val="00B050"/>
                </a:solidFill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</a:rPr>
              <a:t>ojos</a:t>
            </a:r>
            <a:r>
              <a:rPr lang="en-US" altLang="en-US" sz="2800" b="1" dirty="0">
                <a:solidFill>
                  <a:srgbClr val="00B050"/>
                </a:solidFill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</a:rPr>
              <a:t>verdes</a:t>
            </a:r>
            <a:endParaRPr lang="en-US" altLang="en-US" sz="2800" b="1" dirty="0">
              <a:solidFill>
                <a:srgbClr val="00B050"/>
              </a:solidFill>
            </a:endParaRPr>
          </a:p>
          <a:p>
            <a:pPr lvl="3" eaLnBrk="1" hangingPunct="1">
              <a:buFont typeface="Arial" panose="020B0604020202020204" pitchFamily="34" charset="0"/>
              <a:buNone/>
            </a:pPr>
            <a:endParaRPr lang="en-US" altLang="en-US" sz="2800" b="1" dirty="0">
              <a:solidFill>
                <a:srgbClr val="00B050"/>
              </a:solidFill>
            </a:endParaRPr>
          </a:p>
          <a:p>
            <a:pPr lvl="1" eaLnBrk="1" hangingPunct="1"/>
            <a:r>
              <a:rPr lang="en-US" altLang="en-US" b="1" dirty="0"/>
              <a:t>Ex)  </a:t>
            </a:r>
            <a:r>
              <a:rPr lang="en-US" altLang="en-US" b="1" dirty="0">
                <a:solidFill>
                  <a:srgbClr val="FF0000"/>
                </a:solidFill>
              </a:rPr>
              <a:t>I have brown hair</a:t>
            </a:r>
          </a:p>
          <a:p>
            <a:pPr lvl="3" eaLnBrk="1" hangingPunct="1"/>
            <a:r>
              <a:rPr lang="en-US" altLang="en-US" sz="2800" b="1" dirty="0" err="1">
                <a:solidFill>
                  <a:srgbClr val="FF0000"/>
                </a:solidFill>
              </a:rPr>
              <a:t>Yo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tengo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el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pelo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castaño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8C5A245D-87B3-487E-A889-374F1CAD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Conjugations of TENER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6230243D-F834-4468-8D8B-12267A28E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525" y="1857697"/>
            <a:ext cx="4191000" cy="4525963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b="1" dirty="0" err="1">
                <a:latin typeface="Century Gothic" panose="020B0502020202020204" pitchFamily="34" charset="0"/>
              </a:rPr>
              <a:t>Yo</a:t>
            </a:r>
            <a:r>
              <a:rPr lang="en-US" altLang="en-US" sz="3200" b="1" dirty="0">
                <a:latin typeface="Century Gothic" panose="020B0502020202020204" pitchFamily="34" charset="0"/>
              </a:rPr>
              <a:t> - </a:t>
            </a:r>
            <a:r>
              <a:rPr lang="en-US" altLang="en-US" sz="3200" b="1" dirty="0" err="1">
                <a:latin typeface="Century Gothic" panose="020B0502020202020204" pitchFamily="34" charset="0"/>
              </a:rPr>
              <a:t>tengo</a:t>
            </a:r>
            <a:endParaRPr lang="en-US" altLang="en-US" sz="3200" b="1" dirty="0">
              <a:latin typeface="Century Gothic" panose="020B0502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200" b="1" dirty="0">
              <a:latin typeface="Century Gothic" panose="020B0502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b="1" dirty="0">
                <a:latin typeface="Century Gothic" panose="020B0502020202020204" pitchFamily="34" charset="0"/>
              </a:rPr>
              <a:t>Tú - </a:t>
            </a:r>
            <a:r>
              <a:rPr lang="en-US" altLang="en-US" sz="3200" b="1" dirty="0" err="1">
                <a:latin typeface="Century Gothic" panose="020B0502020202020204" pitchFamily="34" charset="0"/>
              </a:rPr>
              <a:t>tienes</a:t>
            </a:r>
            <a:endParaRPr lang="en-US" altLang="en-US" sz="3200" b="1" dirty="0">
              <a:latin typeface="Century Gothic" panose="020B0502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200" b="1" dirty="0">
              <a:latin typeface="Century Gothic" panose="020B0502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b="1" dirty="0" err="1">
                <a:latin typeface="Century Gothic" panose="020B0502020202020204" pitchFamily="34" charset="0"/>
              </a:rPr>
              <a:t>Él</a:t>
            </a:r>
            <a:endParaRPr lang="en-US" altLang="en-US" sz="3200" b="1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altLang="en-US" sz="3200" b="1" dirty="0">
                <a:latin typeface="Century Gothic" panose="020B0502020202020204" pitchFamily="34" charset="0"/>
              </a:rPr>
              <a:t>Ella  - </a:t>
            </a:r>
            <a:r>
              <a:rPr lang="en-US" altLang="en-US" sz="3200" b="1" dirty="0" err="1">
                <a:latin typeface="Century Gothic" panose="020B0502020202020204" pitchFamily="34" charset="0"/>
              </a:rPr>
              <a:t>tiene</a:t>
            </a:r>
            <a:endParaRPr lang="en-US" altLang="en-US" sz="3200" b="1" dirty="0">
              <a:latin typeface="Century Gothic" panose="020B0502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b="1" dirty="0" err="1">
                <a:latin typeface="Century Gothic" panose="020B0502020202020204" pitchFamily="34" charset="0"/>
              </a:rPr>
              <a:t>Ud</a:t>
            </a:r>
            <a:r>
              <a:rPr lang="en-US" altLang="en-US" sz="3200" b="1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28676" name="Content Placeholder 2">
            <a:extLst>
              <a:ext uri="{FF2B5EF4-FFF2-40B4-BE49-F238E27FC236}">
                <a16:creationId xmlns:a16="http://schemas.microsoft.com/office/drawing/2014/main" id="{1E3C2043-FB05-4868-902E-3463AA24B383}"/>
              </a:ext>
            </a:extLst>
          </p:cNvPr>
          <p:cNvSpPr txBox="1">
            <a:spLocks/>
          </p:cNvSpPr>
          <p:nvPr/>
        </p:nvSpPr>
        <p:spPr bwMode="auto">
          <a:xfrm>
            <a:off x="6410325" y="1690688"/>
            <a:ext cx="4191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 err="1">
                <a:latin typeface="Century Gothic" panose="020B0502020202020204" pitchFamily="34" charset="0"/>
              </a:rPr>
              <a:t>Nosotros</a:t>
            </a:r>
            <a:r>
              <a:rPr lang="en-US" altLang="en-US" b="1" dirty="0">
                <a:latin typeface="Century Gothic" panose="020B0502020202020204" pitchFamily="34" charset="0"/>
              </a:rPr>
              <a:t> - </a:t>
            </a:r>
            <a:r>
              <a:rPr lang="en-US" altLang="en-US" b="1" dirty="0" err="1">
                <a:latin typeface="Century Gothic" panose="020B0502020202020204" pitchFamily="34" charset="0"/>
              </a:rPr>
              <a:t>tenemos</a:t>
            </a:r>
            <a:endParaRPr lang="en-US" altLang="en-US" b="1" dirty="0">
              <a:latin typeface="Century Gothic" panose="020B0502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 dirty="0">
              <a:latin typeface="Century Gothic" panose="020B0502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 err="1">
                <a:latin typeface="Century Gothic" panose="020B0502020202020204" pitchFamily="34" charset="0"/>
              </a:rPr>
              <a:t>Vosotros</a:t>
            </a:r>
            <a:r>
              <a:rPr lang="en-US" altLang="en-US" b="1" dirty="0">
                <a:latin typeface="Century Gothic" panose="020B0502020202020204" pitchFamily="34" charset="0"/>
              </a:rPr>
              <a:t> - </a:t>
            </a:r>
            <a:r>
              <a:rPr lang="en-US" altLang="en-US" b="1" dirty="0" err="1">
                <a:latin typeface="Century Gothic" panose="020B0502020202020204" pitchFamily="34" charset="0"/>
              </a:rPr>
              <a:t>tenéis</a:t>
            </a:r>
            <a:endParaRPr lang="en-US" altLang="en-US" b="1" dirty="0">
              <a:latin typeface="Century Gothic" panose="020B0502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 dirty="0">
              <a:latin typeface="Century Gothic" panose="020B0502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 err="1">
                <a:latin typeface="Century Gothic" panose="020B0502020202020204" pitchFamily="34" charset="0"/>
              </a:rPr>
              <a:t>Ellos</a:t>
            </a:r>
            <a:endParaRPr lang="en-US" altLang="en-US" b="1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altLang="en-US" b="1" dirty="0" err="1">
                <a:latin typeface="Century Gothic" panose="020B0502020202020204" pitchFamily="34" charset="0"/>
              </a:rPr>
              <a:t>Ellas</a:t>
            </a:r>
            <a:r>
              <a:rPr lang="en-US" altLang="en-US" b="1" dirty="0">
                <a:latin typeface="Century Gothic" panose="020B0502020202020204" pitchFamily="34" charset="0"/>
              </a:rPr>
              <a:t>      - </a:t>
            </a:r>
            <a:r>
              <a:rPr lang="en-US" altLang="en-US" b="1" dirty="0" err="1">
                <a:latin typeface="Century Gothic" panose="020B0502020202020204" pitchFamily="34" charset="0"/>
              </a:rPr>
              <a:t>tienen</a:t>
            </a:r>
            <a:endParaRPr lang="en-US" altLang="en-US" b="1" dirty="0">
              <a:latin typeface="Century Gothic" panose="020B0502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 err="1">
                <a:latin typeface="Century Gothic" panose="020B0502020202020204" pitchFamily="34" charset="0"/>
              </a:rPr>
              <a:t>Uds</a:t>
            </a:r>
            <a:r>
              <a:rPr lang="en-US" altLang="en-US" b="1" dirty="0">
                <a:latin typeface="Century Gothic" panose="020B050202020202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9FA3DE2-1CB9-4F83-AF32-77B2EF44C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/>
              <a:t>“SER” = TO BE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455F6E7-6301-45A1-ACCD-5CE605EC307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167003" y="1190625"/>
            <a:ext cx="3127248" cy="4191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b="1" dirty="0" err="1"/>
              <a:t>Yo</a:t>
            </a:r>
            <a:r>
              <a:rPr lang="en-US" altLang="en-US" sz="3200" b="1" dirty="0"/>
              <a:t>     </a:t>
            </a:r>
            <a:r>
              <a:rPr lang="en-US" altLang="en-US" sz="3200" b="1" dirty="0">
                <a:solidFill>
                  <a:schemeClr val="tx2"/>
                </a:solidFill>
              </a:rPr>
              <a:t>soy</a:t>
            </a:r>
          </a:p>
          <a:p>
            <a:pPr eaLnBrk="1" hangingPunct="1"/>
            <a:endParaRPr lang="en-US" altLang="en-US" sz="3200" b="1" i="1" dirty="0">
              <a:solidFill>
                <a:srgbClr val="CC0000"/>
              </a:solidFill>
            </a:endParaRPr>
          </a:p>
          <a:p>
            <a:pPr eaLnBrk="1" hangingPunct="1"/>
            <a:endParaRPr lang="en-US" altLang="en-US" sz="3200" b="1" i="1" dirty="0">
              <a:solidFill>
                <a:srgbClr val="CC0000"/>
              </a:solidFill>
            </a:endParaRPr>
          </a:p>
          <a:p>
            <a:pPr eaLnBrk="1" hangingPunct="1"/>
            <a:r>
              <a:rPr lang="en-US" altLang="en-US" sz="3200" b="1" dirty="0"/>
              <a:t>T</a:t>
            </a:r>
            <a:r>
              <a:rPr lang="en-US" altLang="en-US" sz="3200" b="1" dirty="0">
                <a:cs typeface="Times New Roman" panose="02020603050405020304" pitchFamily="18" charset="0"/>
              </a:rPr>
              <a:t>ú      </a:t>
            </a:r>
            <a:r>
              <a:rPr lang="en-US" altLang="en-US" sz="3200" b="1" i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eres</a:t>
            </a:r>
            <a:endParaRPr lang="en-US" altLang="en-US" sz="3200" b="1" i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3200" b="1" i="1" dirty="0">
              <a:solidFill>
                <a:srgbClr val="CC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3200" b="1" i="1" dirty="0">
              <a:solidFill>
                <a:srgbClr val="CC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dirty="0" err="1">
                <a:cs typeface="Times New Roman" panose="02020603050405020304" pitchFamily="18" charset="0"/>
              </a:rPr>
              <a:t>Ud</a:t>
            </a:r>
            <a:r>
              <a:rPr lang="en-US" altLang="en-US" sz="3200" b="1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3200" b="1" dirty="0" err="1">
                <a:cs typeface="Times New Roman" panose="02020603050405020304" pitchFamily="18" charset="0"/>
              </a:rPr>
              <a:t>Él</a:t>
            </a:r>
            <a:r>
              <a:rPr lang="en-US" altLang="en-US" sz="3200" b="1" dirty="0">
                <a:cs typeface="Times New Roman" panose="02020603050405020304" pitchFamily="18" charset="0"/>
              </a:rPr>
              <a:t> 	</a:t>
            </a:r>
            <a:r>
              <a:rPr lang="en-US" altLang="en-US" sz="3200" b="1" i="1" dirty="0">
                <a:cs typeface="Times New Roman" panose="02020603050405020304" pitchFamily="18" charset="0"/>
              </a:rPr>
              <a:t>           es</a:t>
            </a:r>
          </a:p>
          <a:p>
            <a:pPr eaLnBrk="1" hangingPunct="1"/>
            <a:r>
              <a:rPr lang="en-US" altLang="en-US" sz="3200" b="1" dirty="0"/>
              <a:t>Ella 	  </a:t>
            </a:r>
            <a:endParaRPr lang="en-US" altLang="en-US" sz="3200" b="1" i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dirty="0"/>
              <a:t>“it”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E5DC9F3-7C63-478A-813D-BBBD4F6CEE2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675587" y="1190625"/>
            <a:ext cx="4444328" cy="4191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b="1" dirty="0" err="1"/>
              <a:t>Nosotros</a:t>
            </a:r>
            <a:r>
              <a:rPr lang="en-US" altLang="en-US" sz="3200" b="1" dirty="0"/>
              <a:t>(as)</a:t>
            </a:r>
            <a:r>
              <a:rPr lang="en-US" altLang="en-US" sz="3200" b="1" i="1" dirty="0">
                <a:solidFill>
                  <a:schemeClr val="tx2"/>
                </a:solidFill>
              </a:rPr>
              <a:t>     </a:t>
            </a:r>
            <a:r>
              <a:rPr lang="en-US" altLang="en-US" sz="3200" b="1" i="1" dirty="0" err="1">
                <a:solidFill>
                  <a:schemeClr val="tx2"/>
                </a:solidFill>
              </a:rPr>
              <a:t>somos</a:t>
            </a:r>
            <a:br>
              <a:rPr lang="en-US" altLang="en-US" sz="3200" b="1" i="1" dirty="0">
                <a:solidFill>
                  <a:schemeClr val="tx2"/>
                </a:solidFill>
              </a:rPr>
            </a:br>
            <a:r>
              <a:rPr lang="en-US" altLang="en-US" sz="2000" b="1" dirty="0">
                <a:solidFill>
                  <a:schemeClr val="accent1"/>
                </a:solidFill>
              </a:rPr>
              <a:t>____ y </a:t>
            </a:r>
            <a:r>
              <a:rPr lang="en-US" altLang="en-US" sz="2000" b="1" dirty="0" err="1">
                <a:solidFill>
                  <a:schemeClr val="accent1"/>
                </a:solidFill>
              </a:rPr>
              <a:t>yo</a:t>
            </a:r>
            <a:endParaRPr lang="en-US" altLang="en-US" sz="2000" b="1" dirty="0">
              <a:solidFill>
                <a:schemeClr val="accent1"/>
              </a:solidFill>
            </a:endParaRPr>
          </a:p>
          <a:p>
            <a:pPr eaLnBrk="1" hangingPunct="1"/>
            <a:endParaRPr lang="en-US" altLang="en-US" sz="3200" b="1" dirty="0"/>
          </a:p>
          <a:p>
            <a:pPr eaLnBrk="1" hangingPunct="1"/>
            <a:r>
              <a:rPr lang="en-US" altLang="en-US" sz="3200" b="1" dirty="0" err="1"/>
              <a:t>Vosotros</a:t>
            </a:r>
            <a:r>
              <a:rPr lang="en-US" altLang="en-US" sz="3200" b="1" dirty="0"/>
              <a:t>(as)     </a:t>
            </a:r>
            <a:r>
              <a:rPr lang="en-US" altLang="en-US" sz="3200" b="1" i="1" dirty="0" err="1">
                <a:solidFill>
                  <a:schemeClr val="tx2"/>
                </a:solidFill>
              </a:rPr>
              <a:t>sois</a:t>
            </a:r>
            <a:r>
              <a:rPr lang="en-US" altLang="en-US" sz="3200" b="1" dirty="0"/>
              <a:t> </a:t>
            </a:r>
            <a:br>
              <a:rPr lang="en-US" altLang="en-US" sz="3200" b="1" dirty="0"/>
            </a:br>
            <a:r>
              <a:rPr lang="en-US" altLang="en-US" sz="2000" b="1" dirty="0">
                <a:solidFill>
                  <a:srgbClr val="0070C0"/>
                </a:solidFill>
              </a:rPr>
              <a:t>____ y </a:t>
            </a:r>
            <a:r>
              <a:rPr lang="en-US" altLang="en-US" sz="2000" b="1" dirty="0" err="1">
                <a:solidFill>
                  <a:srgbClr val="0070C0"/>
                </a:solidFill>
              </a:rPr>
              <a:t>t</a:t>
            </a:r>
            <a:r>
              <a:rPr lang="en-US" altLang="en-US" sz="2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ú</a:t>
            </a:r>
            <a:r>
              <a:rPr lang="en-US" altLang="en-US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(Spain)</a:t>
            </a:r>
            <a:r>
              <a:rPr lang="en-US" altLang="en-US" sz="2000" b="1" dirty="0"/>
              <a:t>	</a:t>
            </a:r>
          </a:p>
          <a:p>
            <a:pPr eaLnBrk="1" hangingPunct="1"/>
            <a:endParaRPr lang="en-US" altLang="en-US" sz="3200" b="1" i="1" dirty="0">
              <a:solidFill>
                <a:srgbClr val="CC0000"/>
              </a:solidFill>
            </a:endParaRPr>
          </a:p>
          <a:p>
            <a:pPr eaLnBrk="1" hangingPunct="1"/>
            <a:endParaRPr lang="en-US" altLang="en-US" sz="3200" b="1" i="1" dirty="0">
              <a:solidFill>
                <a:srgbClr val="CC0000"/>
              </a:solidFill>
            </a:endParaRPr>
          </a:p>
          <a:p>
            <a:r>
              <a:rPr lang="en-US" altLang="en-US" sz="3200" b="1" dirty="0" err="1"/>
              <a:t>Uds</a:t>
            </a:r>
            <a:r>
              <a:rPr lang="en-US" altLang="en-US" sz="3200" b="1" dirty="0"/>
              <a:t>.      </a:t>
            </a:r>
            <a:r>
              <a:rPr lang="en-US" altLang="en-US" sz="2000" b="1" dirty="0">
                <a:solidFill>
                  <a:srgbClr val="0070C0"/>
                </a:solidFill>
              </a:rPr>
              <a:t>____y </a:t>
            </a:r>
            <a:r>
              <a:rPr lang="en-US" altLang="en-US" sz="2000" b="1" dirty="0" err="1">
                <a:solidFill>
                  <a:srgbClr val="0070C0"/>
                </a:solidFill>
              </a:rPr>
              <a:t>t</a:t>
            </a:r>
            <a:r>
              <a:rPr lang="en-US" altLang="en-US" sz="2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ú</a:t>
            </a:r>
            <a:r>
              <a:rPr lang="en-US" altLang="en-US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  (Latin America)</a:t>
            </a:r>
          </a:p>
          <a:p>
            <a:r>
              <a:rPr lang="en-US" altLang="en-US" sz="3200" b="1" dirty="0" err="1"/>
              <a:t>Ellos</a:t>
            </a:r>
            <a:r>
              <a:rPr lang="en-US" altLang="en-US" sz="3200" b="1" dirty="0"/>
              <a:t>	          </a:t>
            </a:r>
            <a:r>
              <a:rPr lang="en-US" altLang="en-US" sz="3200" b="1" i="1" dirty="0">
                <a:solidFill>
                  <a:schemeClr val="tx2"/>
                </a:solidFill>
              </a:rPr>
              <a:t>son</a:t>
            </a:r>
            <a:endParaRPr lang="en-US" altLang="en-US" sz="3200" b="1" dirty="0"/>
          </a:p>
          <a:p>
            <a:pPr eaLnBrk="1" hangingPunct="1"/>
            <a:r>
              <a:rPr lang="en-US" altLang="en-US" sz="3200" b="1" dirty="0" err="1"/>
              <a:t>Ellas</a:t>
            </a:r>
            <a:r>
              <a:rPr lang="en-US" altLang="en-US" sz="3200" dirty="0"/>
              <a:t>	</a:t>
            </a:r>
            <a:endParaRPr lang="en-US" altLang="en-US" sz="3200" b="1" i="1" dirty="0">
              <a:solidFill>
                <a:schemeClr val="tx2"/>
              </a:solidFill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8DD0BB2-E5E8-473D-81AB-5AA92AF87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75" y="2027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D900BE30-6F8F-4BC4-BCCC-0A5B3D90CD73}"/>
              </a:ext>
            </a:extLst>
          </p:cNvPr>
          <p:cNvSpPr/>
          <p:nvPr/>
        </p:nvSpPr>
        <p:spPr bwMode="auto">
          <a:xfrm>
            <a:off x="2236851" y="4905375"/>
            <a:ext cx="609600" cy="1524000"/>
          </a:xfrm>
          <a:prstGeom prst="rightBrac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58639A00-FCB9-40D0-84A2-EC3784AF0DE0}"/>
              </a:ext>
            </a:extLst>
          </p:cNvPr>
          <p:cNvSpPr/>
          <p:nvPr/>
        </p:nvSpPr>
        <p:spPr bwMode="auto">
          <a:xfrm>
            <a:off x="6838521" y="4762500"/>
            <a:ext cx="609600" cy="1371600"/>
          </a:xfrm>
          <a:prstGeom prst="rightBrac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54" y="-19829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Remember “</a:t>
            </a:r>
            <a:r>
              <a:rPr lang="en-US" sz="4000" dirty="0" err="1"/>
              <a:t>Gustar</a:t>
            </a:r>
            <a:r>
              <a:rPr lang="en-US" sz="4000" dirty="0"/>
              <a:t>” (to be pleasing to) / (to like)?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2085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[A </a:t>
            </a:r>
            <a:r>
              <a:rPr lang="en-US" dirty="0" err="1"/>
              <a:t>mí</a:t>
            </a:r>
            <a:r>
              <a:rPr lang="en-US" dirty="0"/>
              <a:t>]   		</a:t>
            </a:r>
            <a:r>
              <a:rPr lang="en-US" dirty="0">
                <a:solidFill>
                  <a:srgbClr val="FF0000"/>
                </a:solidFill>
              </a:rPr>
              <a:t>   me </a:t>
            </a:r>
            <a:r>
              <a:rPr lang="en-US" dirty="0" err="1">
                <a:solidFill>
                  <a:srgbClr val="FF0000"/>
                </a:solidFill>
              </a:rPr>
              <a:t>gusta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[A </a:t>
            </a:r>
            <a:r>
              <a:rPr lang="en-US" dirty="0" err="1"/>
              <a:t>ti</a:t>
            </a:r>
            <a:r>
              <a:rPr lang="en-US" dirty="0"/>
              <a:t>]  		</a:t>
            </a: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 err="1">
                <a:solidFill>
                  <a:srgbClr val="FF0000"/>
                </a:solidFill>
              </a:rPr>
              <a:t>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gusta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[A </a:t>
            </a:r>
            <a:r>
              <a:rPr lang="en-US" dirty="0" err="1"/>
              <a:t>él</a:t>
            </a:r>
            <a:r>
              <a:rPr lang="en-US" dirty="0"/>
              <a:t>] / [A Juan] </a:t>
            </a:r>
          </a:p>
          <a:p>
            <a:r>
              <a:rPr lang="en-US" dirty="0"/>
              <a:t>[A </a:t>
            </a:r>
            <a:r>
              <a:rPr lang="en-US" dirty="0" err="1"/>
              <a:t>ella</a:t>
            </a:r>
            <a:r>
              <a:rPr lang="en-US" dirty="0"/>
              <a:t>] / [A Luisa]   </a:t>
            </a:r>
            <a:r>
              <a:rPr lang="en-US" dirty="0">
                <a:solidFill>
                  <a:srgbClr val="FF0000"/>
                </a:solidFill>
              </a:rPr>
              <a:t>le </a:t>
            </a:r>
            <a:r>
              <a:rPr lang="en-US" dirty="0" err="1">
                <a:solidFill>
                  <a:srgbClr val="FF0000"/>
                </a:solidFill>
              </a:rPr>
              <a:t>gusta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r>
              <a:rPr lang="en-US" dirty="0"/>
              <a:t>[A </a:t>
            </a:r>
            <a:r>
              <a:rPr lang="en-US" dirty="0" err="1"/>
              <a:t>Ud</a:t>
            </a:r>
            <a:r>
              <a:rPr lang="en-US" dirty="0"/>
              <a:t>.]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[A </a:t>
            </a:r>
            <a:r>
              <a:rPr lang="en-US" dirty="0" err="1"/>
              <a:t>nosotros</a:t>
            </a:r>
            <a:r>
              <a:rPr lang="en-US" dirty="0"/>
              <a:t>]	     </a:t>
            </a:r>
            <a:r>
              <a:rPr lang="en-US" dirty="0" err="1">
                <a:solidFill>
                  <a:srgbClr val="FF0000"/>
                </a:solidFill>
              </a:rPr>
              <a:t>nos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gusta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r>
              <a:rPr lang="en-US" dirty="0"/>
              <a:t>[A Juan y a </a:t>
            </a:r>
            <a:r>
              <a:rPr lang="en-US" dirty="0" err="1"/>
              <a:t>mí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[A </a:t>
            </a:r>
            <a:r>
              <a:rPr lang="en-US" dirty="0" err="1"/>
              <a:t>Vosotros</a:t>
            </a:r>
            <a:r>
              <a:rPr lang="en-US" dirty="0"/>
              <a:t>]	        </a:t>
            </a:r>
            <a:r>
              <a:rPr lang="en-US" dirty="0" err="1">
                <a:solidFill>
                  <a:srgbClr val="FF0000"/>
                </a:solidFill>
              </a:rPr>
              <a:t>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gusta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r>
              <a:rPr lang="en-US" dirty="0"/>
              <a:t>[A Juan y a </a:t>
            </a:r>
            <a:r>
              <a:rPr lang="en-US" dirty="0" err="1"/>
              <a:t>ti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[A </a:t>
            </a:r>
            <a:r>
              <a:rPr lang="en-US" dirty="0" err="1"/>
              <a:t>ellos</a:t>
            </a:r>
            <a:r>
              <a:rPr lang="en-US" dirty="0"/>
              <a:t>] / </a:t>
            </a:r>
            <a:br>
              <a:rPr lang="en-US" dirty="0"/>
            </a:br>
            <a:r>
              <a:rPr lang="en-US" dirty="0"/>
              <a:t>[A Juan y a Jessica]</a:t>
            </a:r>
          </a:p>
          <a:p>
            <a:r>
              <a:rPr lang="en-US" dirty="0"/>
              <a:t>[A </a:t>
            </a:r>
            <a:r>
              <a:rPr lang="en-US" dirty="0" err="1"/>
              <a:t>ellas</a:t>
            </a:r>
            <a:r>
              <a:rPr lang="en-US" dirty="0"/>
              <a:t>] / 		</a:t>
            </a:r>
            <a:r>
              <a:rPr lang="en-US" dirty="0">
                <a:solidFill>
                  <a:srgbClr val="FF0000"/>
                </a:solidFill>
              </a:rPr>
              <a:t>       les </a:t>
            </a:r>
            <a:r>
              <a:rPr lang="en-US" dirty="0" err="1">
                <a:solidFill>
                  <a:srgbClr val="FF0000"/>
                </a:solidFill>
              </a:rPr>
              <a:t>gusta</a:t>
            </a:r>
            <a:r>
              <a:rPr lang="en-US" dirty="0">
                <a:solidFill>
                  <a:srgbClr val="FF0000"/>
                </a:solidFill>
              </a:rPr>
              <a:t>(n)</a:t>
            </a:r>
            <a:br>
              <a:rPr lang="en-US" dirty="0"/>
            </a:br>
            <a:r>
              <a:rPr lang="en-US" dirty="0"/>
              <a:t>[A Kim y a Marta]</a:t>
            </a:r>
          </a:p>
          <a:p>
            <a:r>
              <a:rPr lang="en-US" dirty="0"/>
              <a:t>[A </a:t>
            </a:r>
            <a:r>
              <a:rPr lang="en-US" dirty="0" err="1"/>
              <a:t>Uds</a:t>
            </a:r>
            <a:r>
              <a:rPr lang="en-US" dirty="0"/>
              <a:t>.]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59054" y="1311563"/>
            <a:ext cx="9236" cy="53570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199" y="2835563"/>
            <a:ext cx="10679546" cy="184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2873" y="4341811"/>
            <a:ext cx="1077421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9841746">
            <a:off x="-101600" y="988398"/>
            <a:ext cx="2503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Personal “a” clarifying phrases are optional!</a:t>
            </a:r>
          </a:p>
        </p:txBody>
      </p:sp>
      <p:sp>
        <p:nvSpPr>
          <p:cNvPr id="12" name="Curved Up Arrow 11"/>
          <p:cNvSpPr/>
          <p:nvPr/>
        </p:nvSpPr>
        <p:spPr>
          <a:xfrm rot="15654555" flipH="1">
            <a:off x="1742538" y="1344158"/>
            <a:ext cx="1130548" cy="389398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8626" y="997489"/>
            <a:ext cx="3511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“</a:t>
            </a:r>
            <a:r>
              <a:rPr lang="en-US" dirty="0" err="1"/>
              <a:t>gusta</a:t>
            </a:r>
            <a:r>
              <a:rPr lang="en-US" dirty="0"/>
              <a:t>” when the thing you like is singular, or if it is a verb!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5089236" y="1586116"/>
            <a:ext cx="110837" cy="34157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951397" y="1149008"/>
            <a:ext cx="3002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“</a:t>
            </a:r>
            <a:r>
              <a:rPr lang="en-US" dirty="0" err="1"/>
              <a:t>gustan</a:t>
            </a:r>
            <a:r>
              <a:rPr lang="en-US" dirty="0"/>
              <a:t>” when the thing you like is plural!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10901218" y="1493468"/>
            <a:ext cx="110837" cy="34157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17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54" y="-1982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“</a:t>
            </a:r>
            <a:r>
              <a:rPr lang="en-US" sz="4000" dirty="0" err="1"/>
              <a:t>Encantar</a:t>
            </a:r>
            <a:r>
              <a:rPr lang="en-US" sz="4000" dirty="0"/>
              <a:t>” (to love) works the same way!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20855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[A </a:t>
            </a:r>
            <a:r>
              <a:rPr lang="en-US" dirty="0" err="1"/>
              <a:t>mí</a:t>
            </a:r>
            <a:r>
              <a:rPr lang="en-US" dirty="0"/>
              <a:t>]   		</a:t>
            </a:r>
            <a:r>
              <a:rPr lang="en-US" dirty="0">
                <a:solidFill>
                  <a:srgbClr val="FF0000"/>
                </a:solidFill>
              </a:rPr>
              <a:t>   me </a:t>
            </a:r>
            <a:r>
              <a:rPr lang="en-US" dirty="0" err="1">
                <a:solidFill>
                  <a:srgbClr val="FF0000"/>
                </a:solidFill>
              </a:rPr>
              <a:t>encanta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[A </a:t>
            </a:r>
            <a:r>
              <a:rPr lang="en-US" dirty="0" err="1"/>
              <a:t>ti</a:t>
            </a:r>
            <a:r>
              <a:rPr lang="en-US" dirty="0"/>
              <a:t>]  		</a:t>
            </a: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 err="1">
                <a:solidFill>
                  <a:srgbClr val="FF0000"/>
                </a:solidFill>
              </a:rPr>
              <a:t>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encanta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[A </a:t>
            </a:r>
            <a:r>
              <a:rPr lang="en-US" dirty="0" err="1"/>
              <a:t>él</a:t>
            </a:r>
            <a:r>
              <a:rPr lang="en-US" dirty="0"/>
              <a:t>] / [A Juan] </a:t>
            </a:r>
          </a:p>
          <a:p>
            <a:r>
              <a:rPr lang="en-US" dirty="0"/>
              <a:t>[A </a:t>
            </a:r>
            <a:r>
              <a:rPr lang="en-US" dirty="0" err="1"/>
              <a:t>ella</a:t>
            </a:r>
            <a:r>
              <a:rPr lang="en-US" dirty="0"/>
              <a:t>] / [A Luisa]   </a:t>
            </a:r>
            <a:r>
              <a:rPr lang="en-US" dirty="0">
                <a:solidFill>
                  <a:srgbClr val="FF0000"/>
                </a:solidFill>
              </a:rPr>
              <a:t>le </a:t>
            </a:r>
            <a:r>
              <a:rPr lang="en-US" dirty="0" err="1">
                <a:solidFill>
                  <a:srgbClr val="FF0000"/>
                </a:solidFill>
              </a:rPr>
              <a:t>encanta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r>
              <a:rPr lang="en-US" dirty="0"/>
              <a:t>[A </a:t>
            </a:r>
            <a:r>
              <a:rPr lang="en-US" dirty="0" err="1"/>
              <a:t>Ud</a:t>
            </a:r>
            <a:r>
              <a:rPr lang="en-US" dirty="0"/>
              <a:t>.]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782110" cy="5032375"/>
          </a:xfrm>
        </p:spPr>
        <p:txBody>
          <a:bodyPr>
            <a:normAutofit fontScale="92500"/>
          </a:bodyPr>
          <a:lstStyle/>
          <a:p>
            <a:r>
              <a:rPr lang="en-US" dirty="0"/>
              <a:t>[A </a:t>
            </a:r>
            <a:r>
              <a:rPr lang="en-US" dirty="0" err="1"/>
              <a:t>nosotros</a:t>
            </a:r>
            <a:r>
              <a:rPr lang="en-US" dirty="0"/>
              <a:t>]	     </a:t>
            </a:r>
            <a:r>
              <a:rPr lang="en-US" dirty="0" err="1">
                <a:solidFill>
                  <a:srgbClr val="FF0000"/>
                </a:solidFill>
              </a:rPr>
              <a:t>nos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encanta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r>
              <a:rPr lang="en-US" dirty="0"/>
              <a:t>[A Juan y a </a:t>
            </a:r>
            <a:r>
              <a:rPr lang="en-US" dirty="0" err="1"/>
              <a:t>mí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[A </a:t>
            </a:r>
            <a:r>
              <a:rPr lang="en-US" dirty="0" err="1"/>
              <a:t>Vosotros</a:t>
            </a:r>
            <a:r>
              <a:rPr lang="en-US" dirty="0"/>
              <a:t>]	        </a:t>
            </a:r>
            <a:r>
              <a:rPr lang="en-US" dirty="0" err="1">
                <a:solidFill>
                  <a:srgbClr val="FF0000"/>
                </a:solidFill>
              </a:rPr>
              <a:t>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encanta</a:t>
            </a:r>
            <a:r>
              <a:rPr lang="en-US" dirty="0">
                <a:solidFill>
                  <a:srgbClr val="FF0000"/>
                </a:solidFill>
              </a:rPr>
              <a:t>(n)</a:t>
            </a:r>
          </a:p>
          <a:p>
            <a:r>
              <a:rPr lang="en-US" dirty="0"/>
              <a:t>[A Juan y a </a:t>
            </a:r>
            <a:r>
              <a:rPr lang="en-US" dirty="0" err="1"/>
              <a:t>ti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[A </a:t>
            </a:r>
            <a:r>
              <a:rPr lang="en-US" dirty="0" err="1"/>
              <a:t>ellos</a:t>
            </a:r>
            <a:r>
              <a:rPr lang="en-US" dirty="0"/>
              <a:t>] / </a:t>
            </a:r>
            <a:br>
              <a:rPr lang="en-US" dirty="0"/>
            </a:br>
            <a:r>
              <a:rPr lang="en-US" dirty="0"/>
              <a:t>[A Juan y a Jessica]</a:t>
            </a:r>
          </a:p>
          <a:p>
            <a:r>
              <a:rPr lang="en-US" dirty="0"/>
              <a:t>[A </a:t>
            </a:r>
            <a:r>
              <a:rPr lang="en-US" dirty="0" err="1"/>
              <a:t>ellas</a:t>
            </a:r>
            <a:r>
              <a:rPr lang="en-US" dirty="0"/>
              <a:t>] / 		</a:t>
            </a:r>
            <a:r>
              <a:rPr lang="en-US" dirty="0">
                <a:solidFill>
                  <a:srgbClr val="FF0000"/>
                </a:solidFill>
              </a:rPr>
              <a:t>       les </a:t>
            </a:r>
            <a:r>
              <a:rPr lang="en-US" dirty="0" err="1">
                <a:solidFill>
                  <a:srgbClr val="FF0000"/>
                </a:solidFill>
              </a:rPr>
              <a:t>encanta</a:t>
            </a:r>
            <a:r>
              <a:rPr lang="en-US" dirty="0">
                <a:solidFill>
                  <a:srgbClr val="FF0000"/>
                </a:solidFill>
              </a:rPr>
              <a:t>(n)</a:t>
            </a:r>
            <a:br>
              <a:rPr lang="en-US" dirty="0"/>
            </a:br>
            <a:r>
              <a:rPr lang="en-US" dirty="0"/>
              <a:t>[A Kim y a Marta]</a:t>
            </a:r>
          </a:p>
          <a:p>
            <a:r>
              <a:rPr lang="en-US" dirty="0"/>
              <a:t>[A </a:t>
            </a:r>
            <a:r>
              <a:rPr lang="en-US" dirty="0" err="1"/>
              <a:t>Uds</a:t>
            </a:r>
            <a:r>
              <a:rPr lang="en-US" dirty="0"/>
              <a:t>.]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49818" y="1579318"/>
            <a:ext cx="9236" cy="53570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199" y="2835563"/>
            <a:ext cx="10679546" cy="184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2873" y="4341811"/>
            <a:ext cx="1077421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9841746">
            <a:off x="-101600" y="988398"/>
            <a:ext cx="2503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Personal “a” clarifying phrases are optional!</a:t>
            </a:r>
          </a:p>
        </p:txBody>
      </p:sp>
      <p:sp>
        <p:nvSpPr>
          <p:cNvPr id="12" name="Curved Up Arrow 11"/>
          <p:cNvSpPr/>
          <p:nvPr/>
        </p:nvSpPr>
        <p:spPr>
          <a:xfrm rot="15654555" flipH="1">
            <a:off x="1742538" y="1344158"/>
            <a:ext cx="1130548" cy="389398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8626" y="997489"/>
            <a:ext cx="3511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“</a:t>
            </a:r>
            <a:r>
              <a:rPr lang="en-US" dirty="0" err="1"/>
              <a:t>encanta</a:t>
            </a:r>
            <a:r>
              <a:rPr lang="en-US" dirty="0"/>
              <a:t>” when the thing you love is singular, or if it is a verb!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5340780" y="1579318"/>
            <a:ext cx="110837" cy="34157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746837" y="1149008"/>
            <a:ext cx="3207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“</a:t>
            </a:r>
            <a:r>
              <a:rPr lang="en-US" dirty="0" err="1"/>
              <a:t>encantan</a:t>
            </a:r>
            <a:r>
              <a:rPr lang="en-US" dirty="0"/>
              <a:t>” when the thing you love is plural!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11125199" y="1493468"/>
            <a:ext cx="110837" cy="34157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9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10515600" cy="1325563"/>
          </a:xfrm>
        </p:spPr>
        <p:txBody>
          <a:bodyPr/>
          <a:lstStyle/>
          <a:p>
            <a:r>
              <a:rPr lang="en-US" dirty="0"/>
              <a:t>Some Examples w/ “</a:t>
            </a:r>
            <a:r>
              <a:rPr lang="en-US" dirty="0" err="1"/>
              <a:t>Encantar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965" y="1825624"/>
            <a:ext cx="5825836" cy="50323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dirty="0"/>
              <a:t>Singular Objects &amp; Verbs</a:t>
            </a:r>
          </a:p>
          <a:p>
            <a:endParaRPr lang="en-US" dirty="0"/>
          </a:p>
          <a:p>
            <a:r>
              <a:rPr lang="en-US" sz="3000" dirty="0"/>
              <a:t>Me </a:t>
            </a:r>
            <a:r>
              <a:rPr lang="en-US" sz="3000" dirty="0" err="1"/>
              <a:t>encanta</a:t>
            </a:r>
            <a:r>
              <a:rPr lang="en-US" sz="3000" dirty="0"/>
              <a:t> </a:t>
            </a:r>
            <a:r>
              <a:rPr lang="en-US" sz="3000" dirty="0" err="1"/>
              <a:t>dormir</a:t>
            </a:r>
            <a:r>
              <a:rPr lang="en-US" sz="3000" dirty="0"/>
              <a:t>.</a:t>
            </a:r>
          </a:p>
          <a:p>
            <a:pPr lvl="1"/>
            <a:r>
              <a:rPr lang="en-US" sz="2600" dirty="0"/>
              <a:t>I love to sleep.</a:t>
            </a:r>
          </a:p>
          <a:p>
            <a:pPr lvl="1"/>
            <a:endParaRPr lang="en-US" sz="2600" dirty="0"/>
          </a:p>
          <a:p>
            <a:r>
              <a:rPr lang="en-US" sz="3000" dirty="0"/>
              <a:t>¿</a:t>
            </a:r>
            <a:r>
              <a:rPr lang="en-US" sz="3000" dirty="0" err="1"/>
              <a:t>Te</a:t>
            </a:r>
            <a:r>
              <a:rPr lang="en-US" sz="3000" dirty="0"/>
              <a:t> </a:t>
            </a:r>
            <a:r>
              <a:rPr lang="en-US" sz="3000" dirty="0" err="1"/>
              <a:t>encanta</a:t>
            </a:r>
            <a:r>
              <a:rPr lang="en-US" sz="3000" dirty="0"/>
              <a:t> </a:t>
            </a:r>
            <a:r>
              <a:rPr lang="en-US" sz="3000" dirty="0" err="1"/>
              <a:t>dibujar</a:t>
            </a:r>
            <a:r>
              <a:rPr lang="en-US" sz="3000" dirty="0"/>
              <a:t>?</a:t>
            </a:r>
          </a:p>
          <a:p>
            <a:pPr lvl="1"/>
            <a:r>
              <a:rPr lang="en-US" sz="2600" dirty="0"/>
              <a:t>Do you love to draw?</a:t>
            </a:r>
          </a:p>
          <a:p>
            <a:pPr lvl="1"/>
            <a:endParaRPr lang="en-US" sz="2600" dirty="0"/>
          </a:p>
          <a:p>
            <a:r>
              <a:rPr lang="en-US" sz="3000" dirty="0"/>
              <a:t>A Jorge, le </a:t>
            </a:r>
            <a:r>
              <a:rPr lang="en-US" sz="3000" dirty="0" err="1"/>
              <a:t>encanta</a:t>
            </a:r>
            <a:r>
              <a:rPr lang="en-US" sz="3000" dirty="0"/>
              <a:t> la pizza.</a:t>
            </a:r>
          </a:p>
          <a:p>
            <a:pPr lvl="1"/>
            <a:r>
              <a:rPr lang="en-US" sz="2600" dirty="0"/>
              <a:t>Jorge loves pizza.</a:t>
            </a:r>
          </a:p>
          <a:p>
            <a:pPr lvl="1"/>
            <a:endParaRPr lang="en-US" sz="2600" dirty="0"/>
          </a:p>
          <a:p>
            <a:r>
              <a:rPr lang="en-US" sz="3000" dirty="0"/>
              <a:t>A Sofia y a Nora, les </a:t>
            </a:r>
            <a:r>
              <a:rPr lang="en-US" sz="3000" dirty="0" err="1"/>
              <a:t>encanta</a:t>
            </a:r>
            <a:r>
              <a:rPr lang="en-US" sz="3000" dirty="0"/>
              <a:t> el arte.</a:t>
            </a:r>
          </a:p>
          <a:p>
            <a:pPr lvl="1"/>
            <a:r>
              <a:rPr lang="en-US" sz="2600" dirty="0"/>
              <a:t>Sofia and Nora love art.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54404"/>
            <a:ext cx="60198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dirty="0"/>
              <a:t>Plural Objects</a:t>
            </a:r>
          </a:p>
          <a:p>
            <a:endParaRPr lang="en-US" dirty="0"/>
          </a:p>
          <a:p>
            <a:r>
              <a:rPr lang="en-US" sz="3000" dirty="0"/>
              <a:t>Me </a:t>
            </a:r>
            <a:r>
              <a:rPr lang="en-US" sz="3000" dirty="0" err="1"/>
              <a:t>encantan</a:t>
            </a:r>
            <a:r>
              <a:rPr lang="en-US" sz="3000" dirty="0"/>
              <a:t> las </a:t>
            </a:r>
            <a:r>
              <a:rPr lang="en-US" sz="3000" dirty="0" err="1"/>
              <a:t>fresas</a:t>
            </a:r>
            <a:r>
              <a:rPr lang="en-US" sz="3000" dirty="0"/>
              <a:t>.</a:t>
            </a:r>
          </a:p>
          <a:p>
            <a:pPr lvl="1"/>
            <a:r>
              <a:rPr lang="en-US" sz="2600" dirty="0"/>
              <a:t>I love strawberries.</a:t>
            </a:r>
          </a:p>
          <a:p>
            <a:pPr lvl="1"/>
            <a:endParaRPr lang="en-US" sz="2600" dirty="0"/>
          </a:p>
          <a:p>
            <a:r>
              <a:rPr lang="en-US" sz="3000" dirty="0"/>
              <a:t>A Clara, le </a:t>
            </a:r>
            <a:r>
              <a:rPr lang="en-US" sz="3000" dirty="0" err="1"/>
              <a:t>encantan</a:t>
            </a:r>
            <a:r>
              <a:rPr lang="en-US" sz="3000" dirty="0"/>
              <a:t> </a:t>
            </a:r>
            <a:r>
              <a:rPr lang="en-US" sz="3000" dirty="0" err="1"/>
              <a:t>los</a:t>
            </a:r>
            <a:r>
              <a:rPr lang="en-US" sz="3000" dirty="0"/>
              <a:t> </a:t>
            </a:r>
            <a:r>
              <a:rPr lang="en-US" sz="3000" dirty="0" err="1"/>
              <a:t>libros</a:t>
            </a:r>
            <a:r>
              <a:rPr lang="en-US" sz="3000" dirty="0"/>
              <a:t> de Harry Potter</a:t>
            </a:r>
          </a:p>
          <a:p>
            <a:pPr lvl="1"/>
            <a:r>
              <a:rPr lang="en-US" sz="2600" dirty="0"/>
              <a:t>Clara loves Harry Potter books</a:t>
            </a:r>
          </a:p>
          <a:p>
            <a:pPr lvl="1"/>
            <a:endParaRPr lang="en-US" sz="2600" dirty="0"/>
          </a:p>
          <a:p>
            <a:r>
              <a:rPr lang="en-US" sz="3000" dirty="0"/>
              <a:t>Nos </a:t>
            </a:r>
            <a:r>
              <a:rPr lang="en-US" sz="3000" dirty="0" err="1"/>
              <a:t>encantan</a:t>
            </a:r>
            <a:r>
              <a:rPr lang="en-US" sz="3000" dirty="0"/>
              <a:t> las </a:t>
            </a:r>
            <a:r>
              <a:rPr lang="en-US" sz="3000" dirty="0" err="1"/>
              <a:t>donas</a:t>
            </a:r>
            <a:r>
              <a:rPr lang="en-US" sz="3000" dirty="0"/>
              <a:t>.</a:t>
            </a:r>
          </a:p>
          <a:p>
            <a:pPr lvl="1"/>
            <a:r>
              <a:rPr lang="en-US" sz="2600" dirty="0"/>
              <a:t>We love donuts.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945910" y="1487055"/>
            <a:ext cx="73891" cy="48860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76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3C78491B-8673-4A76-97C5-517926077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n-US">
                <a:latin typeface="Constantia" panose="02030602050306030303" pitchFamily="18" charset="0"/>
              </a:rPr>
              <a:t>Saying you don’t like things…</a:t>
            </a:r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09947-0CE4-44BD-A7DD-64A9EA374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981200"/>
            <a:ext cx="8991600" cy="53340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sz="4000" b="1" dirty="0"/>
              <a:t>To say you don’t like something, simply put the word “no” in front of the IOP</a:t>
            </a:r>
          </a:p>
          <a:p>
            <a:pPr lvl="1">
              <a:buClr>
                <a:schemeClr val="accent3"/>
              </a:buClr>
              <a:defRPr/>
            </a:pPr>
            <a:endParaRPr lang="en-US" sz="1800" dirty="0"/>
          </a:p>
          <a:p>
            <a:pPr lvl="1">
              <a:buClr>
                <a:schemeClr val="accent3"/>
              </a:buClr>
              <a:defRPr/>
            </a:pPr>
            <a:r>
              <a:rPr lang="en-US" sz="3200" dirty="0"/>
              <a:t>No me </a:t>
            </a:r>
            <a:r>
              <a:rPr lang="en-US" sz="3200" dirty="0" err="1"/>
              <a:t>gustan</a:t>
            </a:r>
            <a:r>
              <a:rPr lang="en-US" sz="3200" dirty="0"/>
              <a:t> las personas </a:t>
            </a:r>
            <a:r>
              <a:rPr lang="en-US" sz="3200" dirty="0" err="1"/>
              <a:t>antipáticas</a:t>
            </a:r>
            <a:r>
              <a:rPr lang="en-US" sz="3200" dirty="0"/>
              <a:t>.</a:t>
            </a:r>
          </a:p>
          <a:p>
            <a:pPr lvl="1">
              <a:buClr>
                <a:schemeClr val="accent3"/>
              </a:buClr>
              <a:defRPr/>
            </a:pPr>
            <a:r>
              <a:rPr lang="en-US" sz="3200" dirty="0"/>
              <a:t>A Jorge, no le </a:t>
            </a:r>
            <a:r>
              <a:rPr lang="en-US" sz="3200" dirty="0" err="1"/>
              <a:t>gusta</a:t>
            </a:r>
            <a:r>
              <a:rPr lang="en-US" sz="3200" dirty="0"/>
              <a:t> la </a:t>
            </a:r>
            <a:r>
              <a:rPr lang="en-US" sz="3200" dirty="0" err="1"/>
              <a:t>clase</a:t>
            </a:r>
            <a:r>
              <a:rPr lang="en-US" sz="3200" dirty="0"/>
              <a:t> de </a:t>
            </a:r>
            <a:r>
              <a:rPr lang="en-US" sz="3200" dirty="0" err="1"/>
              <a:t>historia</a:t>
            </a:r>
            <a:r>
              <a:rPr lang="en-US" sz="3200" dirty="0"/>
              <a:t>.</a:t>
            </a:r>
          </a:p>
          <a:p>
            <a:pPr lvl="1">
              <a:buClr>
                <a:schemeClr val="accent3"/>
              </a:buClr>
              <a:defRPr/>
            </a:pPr>
            <a:r>
              <a:rPr lang="en-US" sz="3200" dirty="0"/>
              <a:t>No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gusta</a:t>
            </a:r>
            <a:r>
              <a:rPr lang="en-US" sz="3200" dirty="0"/>
              <a:t> </a:t>
            </a:r>
            <a:r>
              <a:rPr lang="en-US" sz="3200" dirty="0" err="1"/>
              <a:t>escribir</a:t>
            </a:r>
            <a:r>
              <a:rPr lang="en-US" sz="3200" dirty="0"/>
              <a:t> </a:t>
            </a:r>
            <a:r>
              <a:rPr lang="en-US" sz="3200" dirty="0" err="1"/>
              <a:t>cuentos</a:t>
            </a:r>
            <a:r>
              <a:rPr lang="en-US" sz="3200" dirty="0"/>
              <a:t>.</a:t>
            </a:r>
          </a:p>
          <a:p>
            <a:pPr lvl="1">
              <a:buClr>
                <a:schemeClr val="accent3"/>
              </a:buClr>
              <a:defRPr/>
            </a:pPr>
            <a:r>
              <a:rPr lang="en-US" sz="3200" dirty="0"/>
              <a:t>A </a:t>
            </a:r>
            <a:r>
              <a:rPr lang="en-US" sz="3200" dirty="0" err="1"/>
              <a:t>mí</a:t>
            </a:r>
            <a:r>
              <a:rPr lang="en-US" sz="3200" dirty="0"/>
              <a:t>, no me </a:t>
            </a:r>
            <a:r>
              <a:rPr lang="en-US" sz="3200" dirty="0" err="1"/>
              <a:t>gusta</a:t>
            </a:r>
            <a:r>
              <a:rPr lang="en-US" sz="3200" dirty="0"/>
              <a:t> </a:t>
            </a:r>
            <a:r>
              <a:rPr lang="en-US" sz="3200" dirty="0" err="1"/>
              <a:t>patinar</a:t>
            </a:r>
            <a:r>
              <a:rPr lang="en-US" sz="3200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A1054C6-8D02-4C08-9630-BD12FA527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381000"/>
            <a:ext cx="9144000" cy="1143000"/>
          </a:xfrm>
        </p:spPr>
        <p:txBody>
          <a:bodyPr/>
          <a:lstStyle/>
          <a:p>
            <a:pPr eaLnBrk="1" hangingPunct="1"/>
            <a:r>
              <a:rPr lang="es-ES" altLang="en-US">
                <a:latin typeface="Constantia" panose="02030602050306030303" pitchFamily="18" charset="0"/>
              </a:rPr>
              <a:t>To not like something at all…</a:t>
            </a:r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DCE03-7D23-476F-9F46-2D752E683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447800"/>
            <a:ext cx="8991600" cy="53340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sz="3200" b="1" dirty="0"/>
              <a:t>To make your negative statements even stronger, you can use, the word “nada” after the form of “</a:t>
            </a:r>
            <a:r>
              <a:rPr lang="en-US" sz="3200" b="1" dirty="0" err="1"/>
              <a:t>gustar</a:t>
            </a:r>
            <a:r>
              <a:rPr lang="en-US" sz="3200" b="1" dirty="0"/>
              <a:t>” to say you don’t like it at all.</a:t>
            </a:r>
          </a:p>
          <a:p>
            <a:pPr lvl="1">
              <a:buClr>
                <a:schemeClr val="accent3"/>
              </a:buClr>
              <a:defRPr/>
            </a:pPr>
            <a:endParaRPr lang="en-US" sz="1800" dirty="0"/>
          </a:p>
          <a:p>
            <a:pPr lvl="1">
              <a:buClr>
                <a:schemeClr val="accent3"/>
              </a:buClr>
              <a:defRPr/>
            </a:pPr>
            <a:r>
              <a:rPr lang="en-US" sz="3200" dirty="0"/>
              <a:t>No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gusta</a:t>
            </a:r>
            <a:r>
              <a:rPr lang="en-US" sz="3200" dirty="0"/>
              <a:t> </a:t>
            </a:r>
            <a:r>
              <a:rPr lang="en-US" sz="3200" u="sng" dirty="0"/>
              <a:t>nada</a:t>
            </a:r>
            <a:r>
              <a:rPr lang="en-US" sz="3200" dirty="0"/>
              <a:t> </a:t>
            </a:r>
            <a:r>
              <a:rPr lang="en-US" sz="3200" dirty="0" err="1"/>
              <a:t>correr</a:t>
            </a:r>
            <a:r>
              <a:rPr lang="en-US" sz="3200" dirty="0"/>
              <a:t>.</a:t>
            </a:r>
          </a:p>
          <a:p>
            <a:pPr lvl="2">
              <a:buClr>
                <a:schemeClr val="accent3"/>
              </a:buClr>
              <a:defRPr/>
            </a:pPr>
            <a:r>
              <a:rPr lang="en-US" sz="2900" dirty="0"/>
              <a:t>You don’t like running at all.</a:t>
            </a:r>
          </a:p>
          <a:p>
            <a:pPr lvl="1">
              <a:buClr>
                <a:schemeClr val="accent3"/>
              </a:buClr>
              <a:defRPr/>
            </a:pPr>
            <a:r>
              <a:rPr lang="en-US" sz="3200" dirty="0"/>
              <a:t>A Alissa, no le </a:t>
            </a:r>
            <a:r>
              <a:rPr lang="en-US" sz="3200" dirty="0" err="1"/>
              <a:t>gusta</a:t>
            </a:r>
            <a:r>
              <a:rPr lang="en-US" sz="3200" dirty="0"/>
              <a:t> </a:t>
            </a:r>
            <a:r>
              <a:rPr lang="en-US" sz="3200" u="sng" dirty="0"/>
              <a:t>nada</a:t>
            </a:r>
            <a:r>
              <a:rPr lang="en-US" sz="3200" dirty="0"/>
              <a:t> leer </a:t>
            </a:r>
            <a:r>
              <a:rPr lang="en-US" sz="3200" dirty="0" err="1"/>
              <a:t>libros</a:t>
            </a:r>
            <a:r>
              <a:rPr lang="en-US" sz="3200" dirty="0"/>
              <a:t>.</a:t>
            </a:r>
          </a:p>
          <a:p>
            <a:pPr lvl="2">
              <a:buClr>
                <a:schemeClr val="accent3"/>
              </a:buClr>
              <a:defRPr/>
            </a:pPr>
            <a:r>
              <a:rPr lang="en-US" sz="2900" dirty="0"/>
              <a:t>Alissa doesn’t like to read at all.</a:t>
            </a:r>
          </a:p>
          <a:p>
            <a:pPr lvl="1">
              <a:buClr>
                <a:schemeClr val="accent3"/>
              </a:buClr>
              <a:defRPr/>
            </a:pPr>
            <a:r>
              <a:rPr lang="en-US" sz="3200" dirty="0"/>
              <a:t>A </a:t>
            </a:r>
            <a:r>
              <a:rPr lang="en-US" sz="3200" dirty="0" err="1"/>
              <a:t>ellos</a:t>
            </a:r>
            <a:r>
              <a:rPr lang="en-US" sz="3200" dirty="0"/>
              <a:t>, no les </a:t>
            </a:r>
            <a:r>
              <a:rPr lang="en-US" sz="3200" dirty="0" err="1"/>
              <a:t>gusta</a:t>
            </a:r>
            <a:r>
              <a:rPr lang="en-US" sz="3200" dirty="0"/>
              <a:t> </a:t>
            </a:r>
            <a:r>
              <a:rPr lang="en-US" sz="3200" u="sng" dirty="0"/>
              <a:t>nada</a:t>
            </a:r>
            <a:r>
              <a:rPr lang="en-US" sz="3200" dirty="0"/>
              <a:t> </a:t>
            </a:r>
            <a:r>
              <a:rPr lang="en-US" sz="3200" dirty="0" err="1"/>
              <a:t>ir</a:t>
            </a:r>
            <a:r>
              <a:rPr lang="en-US" sz="3200" dirty="0"/>
              <a:t> a la </a:t>
            </a:r>
            <a:r>
              <a:rPr lang="en-US" sz="3200" dirty="0" err="1"/>
              <a:t>escuela</a:t>
            </a:r>
            <a:r>
              <a:rPr lang="en-US" sz="3200" dirty="0"/>
              <a:t>.</a:t>
            </a:r>
          </a:p>
          <a:p>
            <a:pPr lvl="2">
              <a:buClr>
                <a:schemeClr val="accent3"/>
              </a:buClr>
              <a:defRPr/>
            </a:pPr>
            <a:r>
              <a:rPr lang="en-US" sz="2900" dirty="0"/>
              <a:t>They don’t like going to school at all.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3FABEA0-26FD-4D3F-A45F-C02A256CC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1430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n-US">
                <a:latin typeface="Constantia" panose="02030602050306030303" pitchFamily="18" charset="0"/>
              </a:rPr>
              <a:t>What if there are multiple things I don’t like doing?</a:t>
            </a:r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F0497-ABA2-438A-965C-B9044006A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2362200"/>
            <a:ext cx="9059863" cy="53340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sz="3200" b="1" dirty="0"/>
              <a:t>Use “</a:t>
            </a:r>
            <a:r>
              <a:rPr lang="en-US" sz="3200" b="1" dirty="0" err="1"/>
              <a:t>ni</a:t>
            </a:r>
            <a:r>
              <a:rPr lang="en-US" sz="3200" b="1" dirty="0"/>
              <a:t>” before each activity or thing you don’t like.  Ni…</a:t>
            </a:r>
            <a:r>
              <a:rPr lang="en-US" sz="3200" b="1" dirty="0" err="1"/>
              <a:t>ni</a:t>
            </a:r>
            <a:r>
              <a:rPr lang="en-US" sz="3200" b="1" dirty="0"/>
              <a:t> = neither nor</a:t>
            </a:r>
          </a:p>
          <a:p>
            <a:pPr lvl="1">
              <a:buClr>
                <a:schemeClr val="accent3"/>
              </a:buClr>
              <a:defRPr/>
            </a:pPr>
            <a:endParaRPr lang="en-US" sz="1800" dirty="0"/>
          </a:p>
          <a:p>
            <a:pPr lvl="1">
              <a:buClr>
                <a:schemeClr val="accent3"/>
              </a:buClr>
              <a:defRPr/>
            </a:pPr>
            <a:r>
              <a:rPr lang="en-US" sz="2800" dirty="0"/>
              <a:t>No me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ni</a:t>
            </a:r>
            <a:r>
              <a:rPr lang="en-US" sz="2800" dirty="0"/>
              <a:t> </a:t>
            </a:r>
            <a:r>
              <a:rPr lang="en-US" sz="2800" dirty="0" err="1"/>
              <a:t>estudiar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ni</a:t>
            </a:r>
            <a:r>
              <a:rPr lang="en-US" sz="2800" dirty="0"/>
              <a:t> </a:t>
            </a:r>
            <a:r>
              <a:rPr lang="en-US" sz="2800" dirty="0" err="1"/>
              <a:t>montar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bicicleta</a:t>
            </a:r>
            <a:r>
              <a:rPr lang="en-US" sz="2800" dirty="0"/>
              <a:t>.</a:t>
            </a:r>
          </a:p>
          <a:p>
            <a:pPr lvl="2">
              <a:buClr>
                <a:schemeClr val="accent3"/>
              </a:buClr>
              <a:defRPr/>
            </a:pPr>
            <a:r>
              <a:rPr lang="en-US" sz="2800" dirty="0"/>
              <a:t>I don’t like neither studying nor riding bikes.</a:t>
            </a:r>
          </a:p>
          <a:p>
            <a:pPr lvl="1">
              <a:buClr>
                <a:schemeClr val="accent3"/>
              </a:buClr>
              <a:defRPr/>
            </a:pPr>
            <a:r>
              <a:rPr lang="en-US" sz="2800" dirty="0"/>
              <a:t>No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gustan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ni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perros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ni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gatos</a:t>
            </a:r>
            <a:endParaRPr lang="en-US" sz="2800" dirty="0"/>
          </a:p>
          <a:p>
            <a:pPr lvl="2">
              <a:buClr>
                <a:schemeClr val="accent3"/>
              </a:buClr>
              <a:defRPr/>
            </a:pPr>
            <a:r>
              <a:rPr lang="en-US" sz="2400" dirty="0" err="1"/>
              <a:t>Y’all</a:t>
            </a:r>
            <a:r>
              <a:rPr lang="en-US" sz="2400" dirty="0"/>
              <a:t> don’t like neither dogs nor cats.</a:t>
            </a:r>
          </a:p>
          <a:p>
            <a:pPr lvl="1">
              <a:buClr>
                <a:schemeClr val="accent3"/>
              </a:buClr>
              <a:defRPr/>
            </a:pPr>
            <a:r>
              <a:rPr lang="en-US" sz="2800" dirty="0"/>
              <a:t>A Fernando, no le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ni</a:t>
            </a:r>
            <a:r>
              <a:rPr lang="en-US" sz="2800" dirty="0"/>
              <a:t> </a:t>
            </a:r>
            <a:r>
              <a:rPr lang="en-US" sz="2800" dirty="0" err="1"/>
              <a:t>dibujar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ni</a:t>
            </a:r>
            <a:r>
              <a:rPr lang="en-US" sz="2800" dirty="0"/>
              <a:t> </a:t>
            </a:r>
            <a:r>
              <a:rPr lang="en-US" sz="2800" dirty="0" err="1"/>
              <a:t>pintar</a:t>
            </a:r>
            <a:r>
              <a:rPr lang="en-US" sz="2800" dirty="0"/>
              <a:t>.</a:t>
            </a:r>
          </a:p>
          <a:p>
            <a:pPr lvl="2">
              <a:buClr>
                <a:schemeClr val="accent3"/>
              </a:buClr>
              <a:defRPr/>
            </a:pPr>
            <a:r>
              <a:rPr lang="en-US" sz="2800" dirty="0"/>
              <a:t>Fernando doesn’t like neither drawing nor painting</a:t>
            </a:r>
          </a:p>
          <a:p>
            <a:pPr lvl="1">
              <a:buClr>
                <a:schemeClr val="accent3"/>
              </a:buClr>
              <a:defRPr/>
            </a:pPr>
            <a:endParaRPr lang="en-US" sz="2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DB1BB6-C59F-46C9-9CFD-83D2142DB2E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323522-DED2-4A12-934B-8FA058FB71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FA9791-2500-49F6-9D8F-22EA92F35056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855</Words>
  <Application>Microsoft Office PowerPoint</Application>
  <PresentationFormat>Widescreen</PresentationFormat>
  <Paragraphs>143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Constantia</vt:lpstr>
      <vt:lpstr>Times New Roman</vt:lpstr>
      <vt:lpstr>Office Theme</vt:lpstr>
      <vt:lpstr>PowerPoint Presentation</vt:lpstr>
      <vt:lpstr>Conjugations of TENER</vt:lpstr>
      <vt:lpstr>“SER” = TO BE </vt:lpstr>
      <vt:lpstr>Remember “Gustar” (to be pleasing to) / (to like)?</vt:lpstr>
      <vt:lpstr>“Encantar” (to love) works the same way!</vt:lpstr>
      <vt:lpstr>Some Examples w/ “Encantar”</vt:lpstr>
      <vt:lpstr>Saying you don’t like things…</vt:lpstr>
      <vt:lpstr>To not like something at all…</vt:lpstr>
      <vt:lpstr>What if there are multiple things I don’t like doing?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5</cp:revision>
  <dcterms:created xsi:type="dcterms:W3CDTF">2019-04-17T18:10:49Z</dcterms:created>
  <dcterms:modified xsi:type="dcterms:W3CDTF">2024-02-05T16:46:22Z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</Properties>
</file>