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sldIdLst>
    <p:sldId id="257" r:id="rId5"/>
    <p:sldId id="261" r:id="rId6"/>
    <p:sldId id="263" r:id="rId7"/>
    <p:sldId id="264" r:id="rId8"/>
    <p:sldId id="265" r:id="rId9"/>
    <p:sldId id="266" r:id="rId10"/>
    <p:sldId id="267" r:id="rId11"/>
    <p:sldId id="268" r:id="rId12"/>
    <p:sldId id="269" r:id="rId13"/>
    <p:sldId id="270" r:id="rId14"/>
    <p:sldId id="271" r:id="rId15"/>
    <p:sldId id="272"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2/2/2022</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2/2/2022</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2/2/2022</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2/2/2022</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2/2/2022</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2409047"/>
          </a:xfrm>
        </p:spPr>
        <p:txBody>
          <a:bodyPr>
            <a:normAutofit/>
          </a:bodyPr>
          <a:lstStyle/>
          <a:p>
            <a:r>
              <a:rPr lang="en-US" sz="4400" dirty="0">
                <a:solidFill>
                  <a:schemeClr val="tx1"/>
                </a:solidFill>
              </a:rPr>
              <a:t>AP Spanish</a:t>
            </a:r>
            <a:br>
              <a:rPr lang="en-US" sz="4400" dirty="0">
                <a:solidFill>
                  <a:schemeClr val="tx1"/>
                </a:solidFill>
              </a:rPr>
            </a:br>
            <a:br>
              <a:rPr lang="en-US" sz="4400" dirty="0">
                <a:solidFill>
                  <a:schemeClr val="tx1"/>
                </a:solidFill>
              </a:rPr>
            </a:br>
            <a:r>
              <a:rPr lang="en-US" sz="4400" dirty="0">
                <a:solidFill>
                  <a:schemeClr val="tx1"/>
                </a:solidFill>
              </a:rPr>
              <a:t>Email Response</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9D7AB-B10B-4593-8083-78EE485CF4A6}"/>
              </a:ext>
            </a:extLst>
          </p:cNvPr>
          <p:cNvSpPr>
            <a:spLocks noGrp="1"/>
          </p:cNvSpPr>
          <p:nvPr>
            <p:ph type="title"/>
          </p:nvPr>
        </p:nvSpPr>
        <p:spPr/>
        <p:txBody>
          <a:bodyPr/>
          <a:lstStyle/>
          <a:p>
            <a:r>
              <a:rPr lang="en-US" dirty="0"/>
              <a:t>5. Ask 1-2 of your own questions</a:t>
            </a:r>
          </a:p>
        </p:txBody>
      </p:sp>
      <p:sp>
        <p:nvSpPr>
          <p:cNvPr id="3" name="Content Placeholder 2">
            <a:extLst>
              <a:ext uri="{FF2B5EF4-FFF2-40B4-BE49-F238E27FC236}">
                <a16:creationId xmlns:a16="http://schemas.microsoft.com/office/drawing/2014/main" id="{EE2CBD61-AF5B-4F81-AB17-E7E3A9B79DDF}"/>
              </a:ext>
            </a:extLst>
          </p:cNvPr>
          <p:cNvSpPr>
            <a:spLocks noGrp="1"/>
          </p:cNvSpPr>
          <p:nvPr>
            <p:ph idx="1"/>
          </p:nvPr>
        </p:nvSpPr>
        <p:spPr>
          <a:xfrm>
            <a:off x="1066799" y="2103120"/>
            <a:ext cx="10182225" cy="3849624"/>
          </a:xfrm>
        </p:spPr>
        <p:txBody>
          <a:bodyPr>
            <a:normAutofit lnSpcReduction="10000"/>
          </a:bodyPr>
          <a:lstStyle/>
          <a:p>
            <a:r>
              <a:rPr lang="en-US" sz="1800" dirty="0"/>
              <a:t>Make sure your questions are in line with the topic and are logical.  Common things to ask include:</a:t>
            </a:r>
          </a:p>
          <a:p>
            <a:pPr lvl="1"/>
            <a:r>
              <a:rPr lang="en-US" sz="1600" dirty="0"/>
              <a:t>Time duration of an event / Working hours / How much of a time commitment is involved</a:t>
            </a:r>
          </a:p>
          <a:p>
            <a:pPr lvl="1"/>
            <a:r>
              <a:rPr lang="en-US" sz="1600" dirty="0"/>
              <a:t>Cost of participating</a:t>
            </a:r>
          </a:p>
          <a:p>
            <a:pPr lvl="1"/>
            <a:r>
              <a:rPr lang="en-US" sz="1600" dirty="0"/>
              <a:t>Do I need to purchase / bring anything</a:t>
            </a:r>
          </a:p>
          <a:p>
            <a:pPr lvl="1"/>
            <a:endParaRPr lang="en-US" sz="1600" dirty="0"/>
          </a:p>
          <a:p>
            <a:r>
              <a:rPr lang="en-US" sz="1800" b="1" dirty="0"/>
              <a:t>Examples </a:t>
            </a:r>
          </a:p>
          <a:p>
            <a:pPr lvl="1"/>
            <a:r>
              <a:rPr lang="en-US" sz="1600" dirty="0"/>
              <a:t>Tengo </a:t>
            </a:r>
            <a:r>
              <a:rPr lang="en-US" sz="1600" dirty="0" err="1"/>
              <a:t>algunas</a:t>
            </a:r>
            <a:r>
              <a:rPr lang="en-US" sz="1600" dirty="0"/>
              <a:t> </a:t>
            </a:r>
            <a:r>
              <a:rPr lang="en-US" sz="1600" dirty="0" err="1"/>
              <a:t>preguntas</a:t>
            </a:r>
            <a:r>
              <a:rPr lang="en-US" sz="1600" dirty="0"/>
              <a:t> para </a:t>
            </a:r>
            <a:r>
              <a:rPr lang="en-US" sz="1600" dirty="0" err="1"/>
              <a:t>Ud</a:t>
            </a:r>
            <a:r>
              <a:rPr lang="en-US" sz="1600" dirty="0"/>
              <a:t>. Primero, me </a:t>
            </a:r>
            <a:r>
              <a:rPr lang="en-US" sz="1600" dirty="0" err="1"/>
              <a:t>podría</a:t>
            </a:r>
            <a:r>
              <a:rPr lang="en-US" sz="1600" dirty="0"/>
              <a:t> </a:t>
            </a:r>
            <a:r>
              <a:rPr lang="en-US" sz="1600" dirty="0" err="1"/>
              <a:t>decir</a:t>
            </a:r>
            <a:r>
              <a:rPr lang="en-US" sz="1600" dirty="0"/>
              <a:t> ¿</a:t>
            </a:r>
            <a:r>
              <a:rPr lang="en-US" sz="1600" dirty="0" err="1"/>
              <a:t>Cuánto</a:t>
            </a:r>
            <a:r>
              <a:rPr lang="en-US" sz="1600" dirty="0"/>
              <a:t> </a:t>
            </a:r>
            <a:r>
              <a:rPr lang="en-US" sz="1600" dirty="0" err="1"/>
              <a:t>tiempo</a:t>
            </a:r>
            <a:r>
              <a:rPr lang="en-US" sz="1600" dirty="0"/>
              <a:t> </a:t>
            </a:r>
            <a:r>
              <a:rPr lang="en-US" sz="1600" dirty="0" err="1"/>
              <a:t>durará</a:t>
            </a:r>
            <a:r>
              <a:rPr lang="en-US" sz="1600" dirty="0"/>
              <a:t> el </a:t>
            </a:r>
            <a:r>
              <a:rPr lang="en-US" sz="1600" dirty="0" err="1"/>
              <a:t>evento</a:t>
            </a:r>
            <a:r>
              <a:rPr lang="en-US" sz="1600" dirty="0"/>
              <a:t>?</a:t>
            </a:r>
          </a:p>
          <a:p>
            <a:pPr lvl="1"/>
            <a:r>
              <a:rPr lang="en-US" sz="1600" dirty="0"/>
              <a:t>Me </a:t>
            </a:r>
            <a:r>
              <a:rPr lang="en-US" sz="1600" dirty="0" err="1"/>
              <a:t>gustaría</a:t>
            </a:r>
            <a:r>
              <a:rPr lang="en-US" sz="1600" dirty="0"/>
              <a:t> saber </a:t>
            </a:r>
            <a:r>
              <a:rPr lang="en-US" sz="1600" dirty="0" err="1"/>
              <a:t>más</a:t>
            </a:r>
            <a:r>
              <a:rPr lang="en-US" sz="1600" dirty="0"/>
              <a:t> </a:t>
            </a:r>
            <a:r>
              <a:rPr lang="en-US" sz="1600" dirty="0" err="1"/>
              <a:t>sobre</a:t>
            </a:r>
            <a:r>
              <a:rPr lang="en-US" sz="1600" dirty="0"/>
              <a:t> el </a:t>
            </a:r>
            <a:r>
              <a:rPr lang="en-US" sz="1600" dirty="0" err="1"/>
              <a:t>horario</a:t>
            </a:r>
            <a:r>
              <a:rPr lang="en-US" sz="1600" dirty="0"/>
              <a:t>. ¿Por </a:t>
            </a:r>
            <a:r>
              <a:rPr lang="en-US" sz="1600" dirty="0" err="1"/>
              <a:t>cuántas</a:t>
            </a:r>
            <a:r>
              <a:rPr lang="en-US" sz="1600" dirty="0"/>
              <a:t> horas </a:t>
            </a:r>
            <a:r>
              <a:rPr lang="en-US" sz="1600" dirty="0" err="1"/>
              <a:t>trabajaría</a:t>
            </a:r>
            <a:r>
              <a:rPr lang="en-US" sz="1600" dirty="0"/>
              <a:t> </a:t>
            </a:r>
            <a:r>
              <a:rPr lang="en-US" sz="1600" dirty="0" err="1"/>
              <a:t>cada</a:t>
            </a:r>
            <a:r>
              <a:rPr lang="en-US" sz="1600" dirty="0"/>
              <a:t> día? </a:t>
            </a:r>
          </a:p>
          <a:p>
            <a:pPr lvl="1"/>
            <a:r>
              <a:rPr lang="en-US" sz="1600" dirty="0"/>
              <a:t>¿Me </a:t>
            </a:r>
            <a:r>
              <a:rPr lang="en-US" sz="1600" dirty="0" err="1"/>
              <a:t>puede</a:t>
            </a:r>
            <a:r>
              <a:rPr lang="en-US" sz="1600" dirty="0"/>
              <a:t> </a:t>
            </a:r>
            <a:r>
              <a:rPr lang="en-US" sz="1600" dirty="0" err="1"/>
              <a:t>decir</a:t>
            </a:r>
            <a:r>
              <a:rPr lang="en-US" sz="1600" dirty="0"/>
              <a:t> </a:t>
            </a:r>
            <a:r>
              <a:rPr lang="en-US" sz="1600" dirty="0" err="1"/>
              <a:t>cuánto</a:t>
            </a:r>
            <a:r>
              <a:rPr lang="en-US" sz="1600" dirty="0"/>
              <a:t> cuesta </a:t>
            </a:r>
            <a:r>
              <a:rPr lang="en-US" sz="1600" dirty="0" err="1"/>
              <a:t>participar</a:t>
            </a:r>
            <a:r>
              <a:rPr lang="en-US" sz="1600" dirty="0"/>
              <a:t>?</a:t>
            </a:r>
          </a:p>
          <a:p>
            <a:pPr lvl="1"/>
            <a:r>
              <a:rPr lang="en-US" sz="1600" dirty="0"/>
              <a:t>Antes de </a:t>
            </a:r>
            <a:r>
              <a:rPr lang="en-US" sz="1600" dirty="0" err="1"/>
              <a:t>tomar</a:t>
            </a:r>
            <a:r>
              <a:rPr lang="en-US" sz="1600" dirty="0"/>
              <a:t> una </a:t>
            </a:r>
            <a:r>
              <a:rPr lang="en-US" sz="1600" dirty="0" err="1"/>
              <a:t>decisión</a:t>
            </a:r>
            <a:r>
              <a:rPr lang="en-US" sz="1600" dirty="0"/>
              <a:t> me </a:t>
            </a:r>
            <a:r>
              <a:rPr lang="en-US" sz="1600" dirty="0" err="1"/>
              <a:t>puede</a:t>
            </a:r>
            <a:r>
              <a:rPr lang="en-US" sz="1600" dirty="0"/>
              <a:t> </a:t>
            </a:r>
            <a:r>
              <a:rPr lang="en-US" sz="1600" dirty="0" err="1"/>
              <a:t>clarificar</a:t>
            </a:r>
            <a:r>
              <a:rPr lang="en-US" sz="1600" dirty="0"/>
              <a:t> / </a:t>
            </a:r>
            <a:r>
              <a:rPr lang="en-US" sz="1600" dirty="0" err="1"/>
              <a:t>explicar</a:t>
            </a:r>
            <a:r>
              <a:rPr lang="en-US" sz="1600" dirty="0"/>
              <a:t> …</a:t>
            </a:r>
          </a:p>
          <a:p>
            <a:pPr lvl="1"/>
            <a:r>
              <a:rPr lang="en-US" sz="1600" dirty="0"/>
              <a:t>¿Tiene </a:t>
            </a:r>
            <a:r>
              <a:rPr lang="en-US" sz="1600" dirty="0" err="1"/>
              <a:t>Ud</a:t>
            </a:r>
            <a:r>
              <a:rPr lang="en-US" sz="1600" dirty="0"/>
              <a:t>. </a:t>
            </a:r>
            <a:r>
              <a:rPr lang="en-US" sz="1600" dirty="0" err="1"/>
              <a:t>más</a:t>
            </a:r>
            <a:r>
              <a:rPr lang="en-US" sz="1600" dirty="0"/>
              <a:t> </a:t>
            </a:r>
            <a:r>
              <a:rPr lang="en-US" sz="1600" dirty="0" err="1"/>
              <a:t>información</a:t>
            </a:r>
            <a:r>
              <a:rPr lang="en-US" sz="1600" dirty="0"/>
              <a:t> </a:t>
            </a:r>
            <a:r>
              <a:rPr lang="en-US" sz="1600" dirty="0" err="1"/>
              <a:t>sobre</a:t>
            </a:r>
            <a:r>
              <a:rPr lang="en-US" sz="1600" dirty="0"/>
              <a:t>…</a:t>
            </a:r>
          </a:p>
          <a:p>
            <a:pPr lvl="1"/>
            <a:endParaRPr lang="en-US" dirty="0"/>
          </a:p>
          <a:p>
            <a:pPr lvl="1"/>
            <a:endParaRPr lang="en-US" dirty="0"/>
          </a:p>
        </p:txBody>
      </p:sp>
    </p:spTree>
    <p:extLst>
      <p:ext uri="{BB962C8B-B14F-4D97-AF65-F5344CB8AC3E}">
        <p14:creationId xmlns:p14="http://schemas.microsoft.com/office/powerpoint/2010/main" val="3086574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AD6EA-20B1-423C-8A5A-960E773B40C7}"/>
              </a:ext>
            </a:extLst>
          </p:cNvPr>
          <p:cNvSpPr>
            <a:spLocks noGrp="1"/>
          </p:cNvSpPr>
          <p:nvPr>
            <p:ph type="title"/>
          </p:nvPr>
        </p:nvSpPr>
        <p:spPr/>
        <p:txBody>
          <a:bodyPr/>
          <a:lstStyle/>
          <a:p>
            <a:r>
              <a:rPr lang="en-US" dirty="0"/>
              <a:t>6. The Closing</a:t>
            </a:r>
          </a:p>
        </p:txBody>
      </p:sp>
      <p:sp>
        <p:nvSpPr>
          <p:cNvPr id="3" name="Content Placeholder 2">
            <a:extLst>
              <a:ext uri="{FF2B5EF4-FFF2-40B4-BE49-F238E27FC236}">
                <a16:creationId xmlns:a16="http://schemas.microsoft.com/office/drawing/2014/main" id="{AF8DF85B-828E-4637-8B64-50B3E77F7D28}"/>
              </a:ext>
            </a:extLst>
          </p:cNvPr>
          <p:cNvSpPr>
            <a:spLocks noGrp="1"/>
          </p:cNvSpPr>
          <p:nvPr>
            <p:ph idx="1"/>
          </p:nvPr>
        </p:nvSpPr>
        <p:spPr/>
        <p:txBody>
          <a:bodyPr>
            <a:normAutofit lnSpcReduction="10000"/>
          </a:bodyPr>
          <a:lstStyle/>
          <a:p>
            <a:r>
              <a:rPr lang="en-US" sz="1800" dirty="0"/>
              <a:t>Thank them again for their time/consideration and express enthusiasm to hear back from them.</a:t>
            </a:r>
          </a:p>
          <a:p>
            <a:endParaRPr lang="en-US" sz="1800" dirty="0"/>
          </a:p>
          <a:p>
            <a:endParaRPr lang="en-US" sz="1800" dirty="0"/>
          </a:p>
          <a:p>
            <a:r>
              <a:rPr lang="en-US" sz="1800" dirty="0"/>
              <a:t>De nuevo, gracias por </a:t>
            </a:r>
            <a:r>
              <a:rPr lang="en-US" sz="1800" dirty="0" err="1"/>
              <a:t>contactarme</a:t>
            </a:r>
            <a:r>
              <a:rPr lang="en-US" sz="1800" dirty="0"/>
              <a:t> </a:t>
            </a:r>
            <a:r>
              <a:rPr lang="en-US" sz="1800" dirty="0" err="1"/>
              <a:t>sobre</a:t>
            </a:r>
            <a:r>
              <a:rPr lang="en-US" sz="1800" dirty="0"/>
              <a:t>…</a:t>
            </a:r>
          </a:p>
          <a:p>
            <a:r>
              <a:rPr lang="en-US" sz="1800" dirty="0"/>
              <a:t>De nuevo, le </a:t>
            </a:r>
            <a:r>
              <a:rPr lang="en-US" sz="1800" dirty="0" err="1"/>
              <a:t>agradezco</a:t>
            </a:r>
            <a:r>
              <a:rPr lang="en-US" sz="1800" dirty="0"/>
              <a:t> por </a:t>
            </a:r>
            <a:r>
              <a:rPr lang="en-US" sz="1800" dirty="0" err="1"/>
              <a:t>considerarme</a:t>
            </a:r>
            <a:r>
              <a:rPr lang="en-US" sz="1800" dirty="0"/>
              <a:t> para </a:t>
            </a:r>
            <a:r>
              <a:rPr lang="en-US" sz="1800" dirty="0" err="1"/>
              <a:t>este</a:t>
            </a:r>
            <a:r>
              <a:rPr lang="en-US" sz="1800" dirty="0"/>
              <a:t> </a:t>
            </a:r>
            <a:r>
              <a:rPr lang="en-US" sz="1800" dirty="0" err="1"/>
              <a:t>puesto</a:t>
            </a:r>
            <a:r>
              <a:rPr lang="en-US" sz="1800" dirty="0"/>
              <a:t> de </a:t>
            </a:r>
            <a:r>
              <a:rPr lang="en-US" sz="1800" dirty="0" err="1"/>
              <a:t>trabajo</a:t>
            </a:r>
            <a:r>
              <a:rPr lang="en-US" sz="1800" dirty="0"/>
              <a:t>.</a:t>
            </a:r>
          </a:p>
          <a:p>
            <a:endParaRPr lang="en-US" sz="1800" dirty="0"/>
          </a:p>
          <a:p>
            <a:endParaRPr lang="en-US" sz="1800" dirty="0"/>
          </a:p>
          <a:p>
            <a:r>
              <a:rPr lang="en-US" sz="1800" dirty="0" err="1"/>
              <a:t>Espero</a:t>
            </a:r>
            <a:r>
              <a:rPr lang="en-US" sz="1800" dirty="0"/>
              <a:t> </a:t>
            </a:r>
            <a:r>
              <a:rPr lang="en-US" sz="1800" dirty="0" err="1"/>
              <a:t>su</a:t>
            </a:r>
            <a:r>
              <a:rPr lang="en-US" sz="1800" dirty="0"/>
              <a:t> </a:t>
            </a:r>
            <a:r>
              <a:rPr lang="en-US" sz="1800" dirty="0" err="1"/>
              <a:t>respuesta</a:t>
            </a:r>
            <a:r>
              <a:rPr lang="en-US" sz="1800" dirty="0"/>
              <a:t>,</a:t>
            </a:r>
          </a:p>
          <a:p>
            <a:r>
              <a:rPr lang="en-US" sz="1800" dirty="0" err="1"/>
              <a:t>Estoy</a:t>
            </a:r>
            <a:r>
              <a:rPr lang="en-US" sz="1800" dirty="0"/>
              <a:t> </a:t>
            </a:r>
            <a:r>
              <a:rPr lang="en-US" sz="1800" dirty="0" err="1"/>
              <a:t>pendiente</a:t>
            </a:r>
            <a:r>
              <a:rPr lang="en-US" sz="1800" dirty="0"/>
              <a:t> a </a:t>
            </a:r>
            <a:r>
              <a:rPr lang="en-US" sz="1800" dirty="0" err="1"/>
              <a:t>su</a:t>
            </a:r>
            <a:r>
              <a:rPr lang="en-US" sz="1800" dirty="0"/>
              <a:t> </a:t>
            </a:r>
            <a:r>
              <a:rPr lang="en-US" sz="1800" dirty="0" err="1"/>
              <a:t>respuesta</a:t>
            </a:r>
            <a:r>
              <a:rPr lang="en-US" sz="1800" dirty="0"/>
              <a:t>,</a:t>
            </a:r>
          </a:p>
          <a:p>
            <a:endParaRPr lang="en-US" dirty="0"/>
          </a:p>
          <a:p>
            <a:endParaRPr lang="en-US" dirty="0"/>
          </a:p>
        </p:txBody>
      </p:sp>
    </p:spTree>
    <p:extLst>
      <p:ext uri="{BB962C8B-B14F-4D97-AF65-F5344CB8AC3E}">
        <p14:creationId xmlns:p14="http://schemas.microsoft.com/office/powerpoint/2010/main" val="2355324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235A3-8CB8-4DC8-AFB5-109466CB08C6}"/>
              </a:ext>
            </a:extLst>
          </p:cNvPr>
          <p:cNvSpPr>
            <a:spLocks noGrp="1"/>
          </p:cNvSpPr>
          <p:nvPr>
            <p:ph type="title"/>
          </p:nvPr>
        </p:nvSpPr>
        <p:spPr/>
        <p:txBody>
          <a:bodyPr/>
          <a:lstStyle/>
          <a:p>
            <a:r>
              <a:rPr lang="en-US" dirty="0"/>
              <a:t>7. The </a:t>
            </a:r>
            <a:r>
              <a:rPr lang="en-US" dirty="0" err="1"/>
              <a:t>adiós</a:t>
            </a:r>
            <a:r>
              <a:rPr lang="en-US" dirty="0"/>
              <a:t>!</a:t>
            </a:r>
          </a:p>
        </p:txBody>
      </p:sp>
      <p:sp>
        <p:nvSpPr>
          <p:cNvPr id="3" name="Content Placeholder 2">
            <a:extLst>
              <a:ext uri="{FF2B5EF4-FFF2-40B4-BE49-F238E27FC236}">
                <a16:creationId xmlns:a16="http://schemas.microsoft.com/office/drawing/2014/main" id="{2935DCFC-03A9-40A0-AEBC-A3AD88C96590}"/>
              </a:ext>
            </a:extLst>
          </p:cNvPr>
          <p:cNvSpPr>
            <a:spLocks noGrp="1"/>
          </p:cNvSpPr>
          <p:nvPr>
            <p:ph idx="1"/>
          </p:nvPr>
        </p:nvSpPr>
        <p:spPr/>
        <p:txBody>
          <a:bodyPr>
            <a:normAutofit lnSpcReduction="10000"/>
          </a:bodyPr>
          <a:lstStyle/>
          <a:p>
            <a:r>
              <a:rPr lang="en-US" sz="1900" dirty="0"/>
              <a:t>Wish them well and sign off!</a:t>
            </a:r>
          </a:p>
          <a:p>
            <a:endParaRPr lang="en-US" sz="1900" dirty="0"/>
          </a:p>
          <a:p>
            <a:r>
              <a:rPr lang="en-US" sz="1900" dirty="0" err="1"/>
              <a:t>Espero</a:t>
            </a:r>
            <a:r>
              <a:rPr lang="en-US" sz="1900" dirty="0"/>
              <a:t> que </a:t>
            </a:r>
            <a:r>
              <a:rPr lang="en-US" sz="1900" dirty="0" err="1"/>
              <a:t>tenga</a:t>
            </a:r>
            <a:r>
              <a:rPr lang="en-US" sz="1900" dirty="0"/>
              <a:t> un </a:t>
            </a:r>
            <a:r>
              <a:rPr lang="en-US" sz="1900" dirty="0" err="1"/>
              <a:t>buen</a:t>
            </a:r>
            <a:r>
              <a:rPr lang="en-US" sz="1900" dirty="0"/>
              <a:t> día</a:t>
            </a:r>
          </a:p>
          <a:p>
            <a:r>
              <a:rPr lang="en-US" sz="1900" dirty="0" err="1"/>
              <a:t>Espero</a:t>
            </a:r>
            <a:r>
              <a:rPr lang="en-US" sz="1900" dirty="0"/>
              <a:t> que </a:t>
            </a:r>
            <a:r>
              <a:rPr lang="en-US" sz="1900" dirty="0" err="1"/>
              <a:t>todo</a:t>
            </a:r>
            <a:r>
              <a:rPr lang="en-US" sz="1900" dirty="0"/>
              <a:t> le </a:t>
            </a:r>
            <a:r>
              <a:rPr lang="en-US" sz="1900" dirty="0" err="1"/>
              <a:t>vaya</a:t>
            </a:r>
            <a:r>
              <a:rPr lang="en-US" sz="1900" dirty="0"/>
              <a:t> bien con </a:t>
            </a:r>
            <a:r>
              <a:rPr lang="en-US" sz="1900" dirty="0" err="1"/>
              <a:t>su</a:t>
            </a:r>
            <a:r>
              <a:rPr lang="en-US" sz="1900" dirty="0"/>
              <a:t> </a:t>
            </a:r>
            <a:r>
              <a:rPr lang="en-US" sz="1900" dirty="0" err="1"/>
              <a:t>investigación</a:t>
            </a:r>
            <a:endParaRPr lang="en-US" sz="1900" dirty="0"/>
          </a:p>
          <a:p>
            <a:endParaRPr lang="en-US" sz="1900" dirty="0"/>
          </a:p>
          <a:p>
            <a:r>
              <a:rPr lang="en-US" sz="1900" dirty="0" err="1"/>
              <a:t>Atentamente</a:t>
            </a:r>
            <a:r>
              <a:rPr lang="en-US" sz="1900" dirty="0"/>
              <a:t>,</a:t>
            </a:r>
          </a:p>
          <a:p>
            <a:r>
              <a:rPr lang="en-US" sz="1900" dirty="0" err="1"/>
              <a:t>Cordialmente</a:t>
            </a:r>
            <a:r>
              <a:rPr lang="en-US" sz="1900" dirty="0"/>
              <a:t>,</a:t>
            </a:r>
          </a:p>
          <a:p>
            <a:endParaRPr lang="en-US" sz="1900" dirty="0"/>
          </a:p>
          <a:p>
            <a:r>
              <a:rPr lang="en-US" sz="1900" dirty="0"/>
              <a:t>Un/Una </a:t>
            </a:r>
            <a:r>
              <a:rPr lang="en-US" sz="1900" dirty="0" err="1"/>
              <a:t>estudiante</a:t>
            </a:r>
            <a:endParaRPr lang="en-US" sz="1900" dirty="0"/>
          </a:p>
          <a:p>
            <a:endParaRPr lang="en-US" dirty="0"/>
          </a:p>
          <a:p>
            <a:endParaRPr lang="en-US" dirty="0"/>
          </a:p>
        </p:txBody>
      </p:sp>
    </p:spTree>
    <p:extLst>
      <p:ext uri="{BB962C8B-B14F-4D97-AF65-F5344CB8AC3E}">
        <p14:creationId xmlns:p14="http://schemas.microsoft.com/office/powerpoint/2010/main" val="2999837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4DF0F-0A82-488C-8073-A0CF9410A39E}"/>
              </a:ext>
            </a:extLst>
          </p:cNvPr>
          <p:cNvSpPr>
            <a:spLocks noGrp="1"/>
          </p:cNvSpPr>
          <p:nvPr>
            <p:ph type="title"/>
          </p:nvPr>
        </p:nvSpPr>
        <p:spPr/>
        <p:txBody>
          <a:bodyPr/>
          <a:lstStyle/>
          <a:p>
            <a:r>
              <a:rPr lang="en-US" dirty="0"/>
              <a:t>Checklist for a great email!</a:t>
            </a:r>
          </a:p>
        </p:txBody>
      </p:sp>
      <p:sp>
        <p:nvSpPr>
          <p:cNvPr id="3" name="Content Placeholder 2">
            <a:extLst>
              <a:ext uri="{FF2B5EF4-FFF2-40B4-BE49-F238E27FC236}">
                <a16:creationId xmlns:a16="http://schemas.microsoft.com/office/drawing/2014/main" id="{8E336820-F1F1-4F18-BE36-A049A8432C8F}"/>
              </a:ext>
            </a:extLst>
          </p:cNvPr>
          <p:cNvSpPr>
            <a:spLocks noGrp="1"/>
          </p:cNvSpPr>
          <p:nvPr>
            <p:ph idx="1"/>
          </p:nvPr>
        </p:nvSpPr>
        <p:spPr/>
        <p:txBody>
          <a:bodyPr/>
          <a:lstStyle/>
          <a:p>
            <a:r>
              <a:rPr lang="en-US" dirty="0"/>
              <a:t>_____ Did you use formal address/formal register - </a:t>
            </a:r>
            <a:r>
              <a:rPr lang="en-US" dirty="0" err="1"/>
              <a:t>Ud</a:t>
            </a:r>
            <a:r>
              <a:rPr lang="en-US" dirty="0"/>
              <a:t>., </a:t>
            </a:r>
            <a:r>
              <a:rPr lang="en-US" dirty="0" err="1"/>
              <a:t>su</a:t>
            </a:r>
            <a:r>
              <a:rPr lang="en-US" dirty="0"/>
              <a:t>(s)</a:t>
            </a:r>
            <a:br>
              <a:rPr lang="en-US" dirty="0"/>
            </a:br>
            <a:endParaRPr lang="en-US" dirty="0"/>
          </a:p>
          <a:p>
            <a:r>
              <a:rPr lang="en-US" dirty="0"/>
              <a:t>_____ Did you put subject after verb in questions?  ¿Tiene </a:t>
            </a:r>
            <a:r>
              <a:rPr lang="en-US" dirty="0" err="1"/>
              <a:t>Ud</a:t>
            </a:r>
            <a:r>
              <a:rPr lang="en-US" dirty="0"/>
              <a:t>. / Sabe </a:t>
            </a:r>
            <a:r>
              <a:rPr lang="en-US" dirty="0" err="1"/>
              <a:t>Ud</a:t>
            </a:r>
            <a:r>
              <a:rPr lang="en-US" dirty="0"/>
              <a:t>….. ?</a:t>
            </a:r>
            <a:br>
              <a:rPr lang="en-US" dirty="0"/>
            </a:br>
            <a:endParaRPr lang="en-US" dirty="0"/>
          </a:p>
          <a:p>
            <a:r>
              <a:rPr lang="en-US" dirty="0"/>
              <a:t>_____ Did you use upper-level verb tenses like the subjunctive, present perfect, future, conditional?</a:t>
            </a:r>
          </a:p>
          <a:p>
            <a:endParaRPr lang="en-US" dirty="0"/>
          </a:p>
          <a:p>
            <a:r>
              <a:rPr lang="en-US" dirty="0"/>
              <a:t>_____ Did you check your subject/verb agreement?</a:t>
            </a:r>
          </a:p>
          <a:p>
            <a:endParaRPr lang="en-US" dirty="0"/>
          </a:p>
          <a:p>
            <a:r>
              <a:rPr lang="en-US" dirty="0"/>
              <a:t>_____ Did you check your subject/adjective agreement?</a:t>
            </a:r>
          </a:p>
          <a:p>
            <a:endParaRPr lang="en-US" dirty="0"/>
          </a:p>
        </p:txBody>
      </p:sp>
    </p:spTree>
    <p:extLst>
      <p:ext uri="{BB962C8B-B14F-4D97-AF65-F5344CB8AC3E}">
        <p14:creationId xmlns:p14="http://schemas.microsoft.com/office/powerpoint/2010/main" val="2505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1066800" y="642594"/>
            <a:ext cx="10058400" cy="1371600"/>
          </a:xfrm>
        </p:spPr>
        <p:txBody>
          <a:bodyPr>
            <a:normAutofit/>
          </a:bodyPr>
          <a:lstStyle/>
          <a:p>
            <a:pPr algn="ctr"/>
            <a:r>
              <a:rPr lang="en-US" dirty="0"/>
              <a:t>Task instructions</a:t>
            </a:r>
          </a:p>
        </p:txBody>
      </p:sp>
      <p:sp>
        <p:nvSpPr>
          <p:cNvPr id="4" name="Content Placeholder 3">
            <a:extLst>
              <a:ext uri="{FF2B5EF4-FFF2-40B4-BE49-F238E27FC236}">
                <a16:creationId xmlns:a16="http://schemas.microsoft.com/office/drawing/2014/main" id="{E3802BD2-4B78-4003-9027-E4EECEFC1F2D}"/>
              </a:ext>
            </a:extLst>
          </p:cNvPr>
          <p:cNvSpPr>
            <a:spLocks noGrp="1"/>
          </p:cNvSpPr>
          <p:nvPr>
            <p:ph idx="1"/>
          </p:nvPr>
        </p:nvSpPr>
        <p:spPr/>
        <p:txBody>
          <a:bodyPr>
            <a:normAutofit/>
          </a:bodyPr>
          <a:lstStyle/>
          <a:p>
            <a:r>
              <a:rPr lang="en-US" sz="2400" dirty="0"/>
              <a:t>You will write a reply to an e-mail message. </a:t>
            </a:r>
          </a:p>
          <a:p>
            <a:r>
              <a:rPr lang="en-US" sz="2400" dirty="0"/>
              <a:t>You have 15 minutes to read the message and write your reply.</a:t>
            </a:r>
          </a:p>
          <a:p>
            <a:r>
              <a:rPr lang="en-US" sz="2400" dirty="0"/>
              <a:t>Your reply should include a greeting and a closing and should respond to all the questions and requests in the message. In your reply, you should also ask for more details about something mentioned in the message. Also, you should use a formal form of address.</a:t>
            </a:r>
          </a:p>
        </p:txBody>
      </p:sp>
    </p:spTree>
    <p:extLst>
      <p:ext uri="{BB962C8B-B14F-4D97-AF65-F5344CB8AC3E}">
        <p14:creationId xmlns:p14="http://schemas.microsoft.com/office/powerpoint/2010/main" val="183243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8266E-40F8-4D4C-BAFA-0078868C592C}"/>
              </a:ext>
            </a:extLst>
          </p:cNvPr>
          <p:cNvSpPr>
            <a:spLocks noGrp="1"/>
          </p:cNvSpPr>
          <p:nvPr>
            <p:ph type="title"/>
          </p:nvPr>
        </p:nvSpPr>
        <p:spPr/>
        <p:txBody>
          <a:bodyPr/>
          <a:lstStyle/>
          <a:p>
            <a:r>
              <a:rPr lang="en-US" dirty="0"/>
              <a:t>1. The Greeting</a:t>
            </a:r>
          </a:p>
        </p:txBody>
      </p:sp>
      <p:sp>
        <p:nvSpPr>
          <p:cNvPr id="3" name="Content Placeholder 2">
            <a:extLst>
              <a:ext uri="{FF2B5EF4-FFF2-40B4-BE49-F238E27FC236}">
                <a16:creationId xmlns:a16="http://schemas.microsoft.com/office/drawing/2014/main" id="{58FE47ED-4AAB-428C-B2DF-A33E428F0FA9}"/>
              </a:ext>
            </a:extLst>
          </p:cNvPr>
          <p:cNvSpPr>
            <a:spLocks noGrp="1"/>
          </p:cNvSpPr>
          <p:nvPr>
            <p:ph idx="1"/>
          </p:nvPr>
        </p:nvSpPr>
        <p:spPr/>
        <p:txBody>
          <a:bodyPr>
            <a:normAutofit/>
          </a:bodyPr>
          <a:lstStyle/>
          <a:p>
            <a:r>
              <a:rPr lang="en-US" sz="1800" dirty="0"/>
              <a:t>Make sure the greeting matches the gender of the person that wrote to you!</a:t>
            </a:r>
          </a:p>
          <a:p>
            <a:r>
              <a:rPr lang="en-US" sz="1800" dirty="0"/>
              <a:t>If the person has 2 last names use both!</a:t>
            </a:r>
          </a:p>
          <a:p>
            <a:r>
              <a:rPr lang="en-US" sz="1800" dirty="0"/>
              <a:t>Don’t put their first name!</a:t>
            </a:r>
          </a:p>
          <a:p>
            <a:endParaRPr lang="en-US" sz="1800" dirty="0"/>
          </a:p>
          <a:p>
            <a:r>
              <a:rPr lang="en-US" sz="1800" b="1" dirty="0"/>
              <a:t>Examples:</a:t>
            </a:r>
          </a:p>
          <a:p>
            <a:r>
              <a:rPr lang="en-US" sz="1800" dirty="0" err="1"/>
              <a:t>Estimado</a:t>
            </a:r>
            <a:r>
              <a:rPr lang="en-US" sz="1800" dirty="0"/>
              <a:t> Sr. Ortiz, </a:t>
            </a:r>
          </a:p>
          <a:p>
            <a:r>
              <a:rPr lang="en-US" sz="1800" dirty="0" err="1"/>
              <a:t>Estimada</a:t>
            </a:r>
            <a:r>
              <a:rPr lang="en-US" sz="1800" dirty="0"/>
              <a:t> Sra. Ortega-León, </a:t>
            </a:r>
          </a:p>
          <a:p>
            <a:r>
              <a:rPr lang="en-US" sz="1800" dirty="0" err="1"/>
              <a:t>Estimado</a:t>
            </a:r>
            <a:r>
              <a:rPr lang="en-US" sz="1800" dirty="0"/>
              <a:t> Dr. Gonzalez-Perez,</a:t>
            </a:r>
          </a:p>
          <a:p>
            <a:r>
              <a:rPr lang="en-US" sz="1800" dirty="0" err="1"/>
              <a:t>Estimada</a:t>
            </a:r>
            <a:r>
              <a:rPr lang="en-US" sz="1800" dirty="0"/>
              <a:t> Dra. Moreno,</a:t>
            </a:r>
          </a:p>
        </p:txBody>
      </p:sp>
    </p:spTree>
    <p:extLst>
      <p:ext uri="{BB962C8B-B14F-4D97-AF65-F5344CB8AC3E}">
        <p14:creationId xmlns:p14="http://schemas.microsoft.com/office/powerpoint/2010/main" val="446565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8266E-40F8-4D4C-BAFA-0078868C592C}"/>
              </a:ext>
            </a:extLst>
          </p:cNvPr>
          <p:cNvSpPr>
            <a:spLocks noGrp="1"/>
          </p:cNvSpPr>
          <p:nvPr>
            <p:ph type="title"/>
          </p:nvPr>
        </p:nvSpPr>
        <p:spPr/>
        <p:txBody>
          <a:bodyPr/>
          <a:lstStyle/>
          <a:p>
            <a:r>
              <a:rPr lang="en-US" dirty="0"/>
              <a:t>2. The Opening – Show thanks 1</a:t>
            </a:r>
          </a:p>
        </p:txBody>
      </p:sp>
      <p:sp>
        <p:nvSpPr>
          <p:cNvPr id="3" name="Content Placeholder 2">
            <a:extLst>
              <a:ext uri="{FF2B5EF4-FFF2-40B4-BE49-F238E27FC236}">
                <a16:creationId xmlns:a16="http://schemas.microsoft.com/office/drawing/2014/main" id="{58FE47ED-4AAB-428C-B2DF-A33E428F0FA9}"/>
              </a:ext>
            </a:extLst>
          </p:cNvPr>
          <p:cNvSpPr>
            <a:spLocks noGrp="1"/>
          </p:cNvSpPr>
          <p:nvPr>
            <p:ph idx="1"/>
          </p:nvPr>
        </p:nvSpPr>
        <p:spPr/>
        <p:txBody>
          <a:bodyPr>
            <a:normAutofit/>
          </a:bodyPr>
          <a:lstStyle/>
          <a:p>
            <a:r>
              <a:rPr lang="en-US" sz="1800" dirty="0"/>
              <a:t>Thank the person for writing to you and express excitement and/or desire regarding whatever the message is about.</a:t>
            </a:r>
          </a:p>
          <a:p>
            <a:endParaRPr lang="en-US" sz="1800" dirty="0"/>
          </a:p>
          <a:p>
            <a:r>
              <a:rPr lang="en-US" sz="1800" b="1" dirty="0"/>
              <a:t>Example 1:</a:t>
            </a:r>
          </a:p>
          <a:p>
            <a:r>
              <a:rPr lang="en-US" sz="1800" dirty="0"/>
              <a:t>Gracias por </a:t>
            </a:r>
            <a:r>
              <a:rPr lang="en-US" sz="1800" dirty="0" err="1"/>
              <a:t>haberme</a:t>
            </a:r>
            <a:r>
              <a:rPr lang="en-US" sz="1800" dirty="0"/>
              <a:t>…(PAST PARTICIPLE)</a:t>
            </a:r>
          </a:p>
        </p:txBody>
      </p:sp>
      <p:sp>
        <p:nvSpPr>
          <p:cNvPr id="4" name="TextBox 3">
            <a:extLst>
              <a:ext uri="{FF2B5EF4-FFF2-40B4-BE49-F238E27FC236}">
                <a16:creationId xmlns:a16="http://schemas.microsoft.com/office/drawing/2014/main" id="{578B317A-9EA0-4D7D-BE1F-1350C7A2C820}"/>
              </a:ext>
            </a:extLst>
          </p:cNvPr>
          <p:cNvSpPr txBox="1"/>
          <p:nvPr/>
        </p:nvSpPr>
        <p:spPr>
          <a:xfrm>
            <a:off x="6473492" y="2951188"/>
            <a:ext cx="4057650" cy="2031325"/>
          </a:xfrm>
          <a:prstGeom prst="rect">
            <a:avLst/>
          </a:prstGeom>
          <a:noFill/>
        </p:spPr>
        <p:txBody>
          <a:bodyPr wrap="square" rtlCol="0">
            <a:spAutoFit/>
          </a:bodyPr>
          <a:lstStyle/>
          <a:p>
            <a:r>
              <a:rPr lang="en-US" dirty="0" err="1"/>
              <a:t>contactado</a:t>
            </a:r>
            <a:r>
              <a:rPr lang="en-US" dirty="0"/>
              <a:t> </a:t>
            </a:r>
            <a:r>
              <a:rPr lang="en-US" dirty="0" err="1"/>
              <a:t>sobre</a:t>
            </a:r>
            <a:endParaRPr lang="en-US" dirty="0"/>
          </a:p>
          <a:p>
            <a:r>
              <a:rPr lang="en-US" dirty="0" err="1"/>
              <a:t>informado</a:t>
            </a:r>
            <a:r>
              <a:rPr lang="en-US" dirty="0"/>
              <a:t> </a:t>
            </a:r>
            <a:r>
              <a:rPr lang="en-US" dirty="0" err="1"/>
              <a:t>sobre</a:t>
            </a:r>
            <a:endParaRPr lang="en-US" dirty="0"/>
          </a:p>
          <a:p>
            <a:r>
              <a:rPr lang="en-US" dirty="0" err="1"/>
              <a:t>escrito</a:t>
            </a:r>
            <a:r>
              <a:rPr lang="en-US" dirty="0"/>
              <a:t> </a:t>
            </a:r>
            <a:r>
              <a:rPr lang="en-US" dirty="0" err="1"/>
              <a:t>sobre</a:t>
            </a:r>
            <a:endParaRPr lang="en-US" dirty="0"/>
          </a:p>
          <a:p>
            <a:r>
              <a:rPr lang="en-US" dirty="0" err="1"/>
              <a:t>ofrecido</a:t>
            </a:r>
            <a:r>
              <a:rPr lang="en-US" dirty="0"/>
              <a:t> la </a:t>
            </a:r>
            <a:r>
              <a:rPr lang="en-US" dirty="0" err="1"/>
              <a:t>oportunidad</a:t>
            </a:r>
            <a:endParaRPr lang="en-US" dirty="0"/>
          </a:p>
          <a:p>
            <a:r>
              <a:rPr lang="en-US" dirty="0"/>
              <a:t>dado la </a:t>
            </a:r>
            <a:r>
              <a:rPr lang="en-US" dirty="0" err="1"/>
              <a:t>oportunidad</a:t>
            </a:r>
            <a:endParaRPr lang="en-US" dirty="0"/>
          </a:p>
          <a:p>
            <a:r>
              <a:rPr lang="en-US" dirty="0" err="1"/>
              <a:t>seleccionado</a:t>
            </a:r>
            <a:r>
              <a:rPr lang="en-US" dirty="0"/>
              <a:t> para</a:t>
            </a:r>
          </a:p>
          <a:p>
            <a:r>
              <a:rPr lang="en-US" dirty="0" err="1"/>
              <a:t>avisado</a:t>
            </a:r>
            <a:r>
              <a:rPr lang="en-US" dirty="0"/>
              <a:t> </a:t>
            </a:r>
            <a:r>
              <a:rPr lang="en-US" dirty="0" err="1"/>
              <a:t>sobre</a:t>
            </a:r>
            <a:endParaRPr lang="en-US" dirty="0"/>
          </a:p>
        </p:txBody>
      </p:sp>
      <p:sp>
        <p:nvSpPr>
          <p:cNvPr id="5" name="Right Brace 4">
            <a:extLst>
              <a:ext uri="{FF2B5EF4-FFF2-40B4-BE49-F238E27FC236}">
                <a16:creationId xmlns:a16="http://schemas.microsoft.com/office/drawing/2014/main" id="{F9FCFBD7-A2E1-4FB8-9A93-DCEA06B9EE34}"/>
              </a:ext>
            </a:extLst>
          </p:cNvPr>
          <p:cNvSpPr/>
          <p:nvPr/>
        </p:nvSpPr>
        <p:spPr>
          <a:xfrm flipH="1">
            <a:off x="6073442" y="3032151"/>
            <a:ext cx="400050" cy="1869400"/>
          </a:xfrm>
          <a:prstGeom prst="rightBrace">
            <a:avLst>
              <a:gd name="adj1" fmla="val 8333"/>
              <a:gd name="adj2" fmla="val 4541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88524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8266E-40F8-4D4C-BAFA-0078868C592C}"/>
              </a:ext>
            </a:extLst>
          </p:cNvPr>
          <p:cNvSpPr>
            <a:spLocks noGrp="1"/>
          </p:cNvSpPr>
          <p:nvPr>
            <p:ph type="title"/>
          </p:nvPr>
        </p:nvSpPr>
        <p:spPr/>
        <p:txBody>
          <a:bodyPr/>
          <a:lstStyle/>
          <a:p>
            <a:r>
              <a:rPr lang="en-US" dirty="0"/>
              <a:t>2. The Opening – Show thanks 2</a:t>
            </a:r>
          </a:p>
        </p:txBody>
      </p:sp>
      <p:sp>
        <p:nvSpPr>
          <p:cNvPr id="3" name="Content Placeholder 2">
            <a:extLst>
              <a:ext uri="{FF2B5EF4-FFF2-40B4-BE49-F238E27FC236}">
                <a16:creationId xmlns:a16="http://schemas.microsoft.com/office/drawing/2014/main" id="{58FE47ED-4AAB-428C-B2DF-A33E428F0FA9}"/>
              </a:ext>
            </a:extLst>
          </p:cNvPr>
          <p:cNvSpPr>
            <a:spLocks noGrp="1"/>
          </p:cNvSpPr>
          <p:nvPr>
            <p:ph idx="1"/>
          </p:nvPr>
        </p:nvSpPr>
        <p:spPr/>
        <p:txBody>
          <a:bodyPr>
            <a:normAutofit/>
          </a:bodyPr>
          <a:lstStyle/>
          <a:p>
            <a:r>
              <a:rPr lang="en-US" sz="1800" dirty="0"/>
              <a:t>Thank the person for writing to you and express excitement and/or desire regarding whatever the message is about.</a:t>
            </a:r>
          </a:p>
          <a:p>
            <a:endParaRPr lang="en-US" sz="1800" dirty="0"/>
          </a:p>
          <a:p>
            <a:r>
              <a:rPr lang="en-US" sz="1800" b="1" dirty="0"/>
              <a:t>Example 2:</a:t>
            </a:r>
          </a:p>
          <a:p>
            <a:r>
              <a:rPr lang="en-US" sz="1800" dirty="0"/>
              <a:t>Le </a:t>
            </a:r>
            <a:r>
              <a:rPr lang="en-US" sz="1800" dirty="0" err="1"/>
              <a:t>agradezco</a:t>
            </a:r>
            <a:r>
              <a:rPr lang="en-US" sz="1800" dirty="0"/>
              <a:t> por…(INFINITIVE)</a:t>
            </a:r>
          </a:p>
        </p:txBody>
      </p:sp>
      <p:sp>
        <p:nvSpPr>
          <p:cNvPr id="4" name="TextBox 3">
            <a:extLst>
              <a:ext uri="{FF2B5EF4-FFF2-40B4-BE49-F238E27FC236}">
                <a16:creationId xmlns:a16="http://schemas.microsoft.com/office/drawing/2014/main" id="{578B317A-9EA0-4D7D-BE1F-1350C7A2C820}"/>
              </a:ext>
            </a:extLst>
          </p:cNvPr>
          <p:cNvSpPr txBox="1"/>
          <p:nvPr/>
        </p:nvSpPr>
        <p:spPr>
          <a:xfrm>
            <a:off x="5478882" y="2951187"/>
            <a:ext cx="4057650" cy="2031325"/>
          </a:xfrm>
          <a:prstGeom prst="rect">
            <a:avLst/>
          </a:prstGeom>
          <a:noFill/>
        </p:spPr>
        <p:txBody>
          <a:bodyPr wrap="square" rtlCol="0">
            <a:spAutoFit/>
          </a:bodyPr>
          <a:lstStyle/>
          <a:p>
            <a:r>
              <a:rPr lang="en-US" dirty="0" err="1"/>
              <a:t>contactarme</a:t>
            </a:r>
            <a:r>
              <a:rPr lang="en-US" dirty="0"/>
              <a:t> </a:t>
            </a:r>
            <a:r>
              <a:rPr lang="en-US" dirty="0" err="1"/>
              <a:t>sobre</a:t>
            </a:r>
            <a:endParaRPr lang="en-US" dirty="0"/>
          </a:p>
          <a:p>
            <a:r>
              <a:rPr lang="en-US" dirty="0" err="1"/>
              <a:t>informarme</a:t>
            </a:r>
            <a:r>
              <a:rPr lang="en-US" dirty="0"/>
              <a:t> </a:t>
            </a:r>
            <a:r>
              <a:rPr lang="en-US" dirty="0" err="1"/>
              <a:t>sobre</a:t>
            </a:r>
            <a:endParaRPr lang="en-US" dirty="0"/>
          </a:p>
          <a:p>
            <a:r>
              <a:rPr lang="en-US" dirty="0" err="1"/>
              <a:t>escribirme</a:t>
            </a:r>
            <a:r>
              <a:rPr lang="en-US" dirty="0"/>
              <a:t> </a:t>
            </a:r>
            <a:r>
              <a:rPr lang="en-US" dirty="0" err="1"/>
              <a:t>sobre</a:t>
            </a:r>
            <a:endParaRPr lang="en-US" dirty="0"/>
          </a:p>
          <a:p>
            <a:r>
              <a:rPr lang="en-US" dirty="0" err="1"/>
              <a:t>ofrecerme</a:t>
            </a:r>
            <a:r>
              <a:rPr lang="en-US" dirty="0"/>
              <a:t> la </a:t>
            </a:r>
            <a:r>
              <a:rPr lang="en-US" dirty="0" err="1"/>
              <a:t>oportunidad</a:t>
            </a:r>
            <a:endParaRPr lang="en-US" dirty="0"/>
          </a:p>
          <a:p>
            <a:r>
              <a:rPr lang="en-US" dirty="0" err="1"/>
              <a:t>darme</a:t>
            </a:r>
            <a:r>
              <a:rPr lang="en-US" dirty="0"/>
              <a:t> la </a:t>
            </a:r>
            <a:r>
              <a:rPr lang="en-US" dirty="0" err="1"/>
              <a:t>oportunidad</a:t>
            </a:r>
            <a:endParaRPr lang="en-US" dirty="0"/>
          </a:p>
          <a:p>
            <a:r>
              <a:rPr lang="en-US" dirty="0" err="1"/>
              <a:t>seleccionarme</a:t>
            </a:r>
            <a:r>
              <a:rPr lang="en-US" dirty="0"/>
              <a:t> para</a:t>
            </a:r>
          </a:p>
          <a:p>
            <a:r>
              <a:rPr lang="en-US" dirty="0" err="1"/>
              <a:t>avisarme</a:t>
            </a:r>
            <a:r>
              <a:rPr lang="en-US" dirty="0"/>
              <a:t> </a:t>
            </a:r>
            <a:r>
              <a:rPr lang="en-US" dirty="0" err="1"/>
              <a:t>sobre</a:t>
            </a:r>
            <a:endParaRPr lang="en-US" dirty="0"/>
          </a:p>
        </p:txBody>
      </p:sp>
      <p:sp>
        <p:nvSpPr>
          <p:cNvPr id="5" name="Right Brace 4">
            <a:extLst>
              <a:ext uri="{FF2B5EF4-FFF2-40B4-BE49-F238E27FC236}">
                <a16:creationId xmlns:a16="http://schemas.microsoft.com/office/drawing/2014/main" id="{F9FCFBD7-A2E1-4FB8-9A93-DCEA06B9EE34}"/>
              </a:ext>
            </a:extLst>
          </p:cNvPr>
          <p:cNvSpPr/>
          <p:nvPr/>
        </p:nvSpPr>
        <p:spPr>
          <a:xfrm flipH="1">
            <a:off x="4966537" y="3032150"/>
            <a:ext cx="400050" cy="1869400"/>
          </a:xfrm>
          <a:prstGeom prst="rightBrace">
            <a:avLst>
              <a:gd name="adj1" fmla="val 8333"/>
              <a:gd name="adj2" fmla="val 4541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696195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8266E-40F8-4D4C-BAFA-0078868C592C}"/>
              </a:ext>
            </a:extLst>
          </p:cNvPr>
          <p:cNvSpPr>
            <a:spLocks noGrp="1"/>
          </p:cNvSpPr>
          <p:nvPr>
            <p:ph type="title"/>
          </p:nvPr>
        </p:nvSpPr>
        <p:spPr/>
        <p:txBody>
          <a:bodyPr/>
          <a:lstStyle/>
          <a:p>
            <a:r>
              <a:rPr lang="en-US" dirty="0"/>
              <a:t>3. The Opening – Expressing Excitement</a:t>
            </a:r>
          </a:p>
        </p:txBody>
      </p:sp>
      <p:sp>
        <p:nvSpPr>
          <p:cNvPr id="3" name="Content Placeholder 2">
            <a:extLst>
              <a:ext uri="{FF2B5EF4-FFF2-40B4-BE49-F238E27FC236}">
                <a16:creationId xmlns:a16="http://schemas.microsoft.com/office/drawing/2014/main" id="{58FE47ED-4AAB-428C-B2DF-A33E428F0FA9}"/>
              </a:ext>
            </a:extLst>
          </p:cNvPr>
          <p:cNvSpPr>
            <a:spLocks noGrp="1"/>
          </p:cNvSpPr>
          <p:nvPr>
            <p:ph idx="1"/>
          </p:nvPr>
        </p:nvSpPr>
        <p:spPr/>
        <p:txBody>
          <a:bodyPr>
            <a:normAutofit lnSpcReduction="10000"/>
          </a:bodyPr>
          <a:lstStyle/>
          <a:p>
            <a:r>
              <a:rPr lang="en-US" sz="1800" dirty="0"/>
              <a:t>Express excitement and/or desire regarding whatever the message is about and explain why this is interesting or important to you.</a:t>
            </a:r>
          </a:p>
          <a:p>
            <a:endParaRPr lang="en-US" sz="1800" dirty="0"/>
          </a:p>
          <a:p>
            <a:r>
              <a:rPr lang="en-US" sz="1800" b="1" dirty="0"/>
              <a:t>Example 1:</a:t>
            </a:r>
          </a:p>
          <a:p>
            <a:r>
              <a:rPr lang="en-US" sz="1800" dirty="0"/>
              <a:t>Tengo </a:t>
            </a:r>
            <a:r>
              <a:rPr lang="en-US" sz="1800" dirty="0" err="1"/>
              <a:t>mucho</a:t>
            </a:r>
            <a:r>
              <a:rPr lang="en-US" sz="1800" dirty="0"/>
              <a:t> </a:t>
            </a:r>
            <a:r>
              <a:rPr lang="en-US" sz="1800" dirty="0" err="1"/>
              <a:t>interés</a:t>
            </a:r>
            <a:r>
              <a:rPr lang="en-US" sz="1800" dirty="0"/>
              <a:t> </a:t>
            </a:r>
            <a:r>
              <a:rPr lang="en-US" sz="1800" dirty="0" err="1"/>
              <a:t>en</a:t>
            </a:r>
            <a:r>
              <a:rPr lang="en-US" sz="1800" dirty="0"/>
              <a:t> (INFINITIVE)</a:t>
            </a:r>
          </a:p>
          <a:p>
            <a:pPr lvl="1"/>
            <a:r>
              <a:rPr lang="en-US" sz="1600" dirty="0"/>
              <a:t>Tengo </a:t>
            </a:r>
            <a:r>
              <a:rPr lang="en-US" sz="1600" dirty="0" err="1"/>
              <a:t>mucho</a:t>
            </a:r>
            <a:r>
              <a:rPr lang="en-US" sz="1600" dirty="0"/>
              <a:t> </a:t>
            </a:r>
            <a:r>
              <a:rPr lang="en-US" sz="1600" dirty="0" err="1"/>
              <a:t>interés</a:t>
            </a:r>
            <a:r>
              <a:rPr lang="en-US" sz="1600" dirty="0"/>
              <a:t> </a:t>
            </a:r>
            <a:r>
              <a:rPr lang="en-US" sz="1600" dirty="0" err="1"/>
              <a:t>en</a:t>
            </a:r>
            <a:r>
              <a:rPr lang="en-US" sz="1600" dirty="0"/>
              <a:t> </a:t>
            </a:r>
            <a:r>
              <a:rPr lang="en-US" sz="1600" dirty="0" err="1"/>
              <a:t>trabajar</a:t>
            </a:r>
            <a:r>
              <a:rPr lang="en-US" sz="1600" dirty="0"/>
              <a:t> con </a:t>
            </a:r>
            <a:r>
              <a:rPr lang="en-US" sz="1600" dirty="0" err="1"/>
              <a:t>su</a:t>
            </a:r>
            <a:r>
              <a:rPr lang="en-US" sz="1600" dirty="0"/>
              <a:t> </a:t>
            </a:r>
            <a:r>
              <a:rPr lang="en-US" sz="1600" dirty="0" err="1"/>
              <a:t>organización</a:t>
            </a:r>
            <a:r>
              <a:rPr lang="en-US" sz="1600" dirty="0"/>
              <a:t> </a:t>
            </a:r>
            <a:r>
              <a:rPr lang="en-US" sz="1600" dirty="0" err="1"/>
              <a:t>porque</a:t>
            </a:r>
            <a:r>
              <a:rPr lang="en-US" sz="1600" dirty="0"/>
              <a:t>…</a:t>
            </a:r>
          </a:p>
          <a:p>
            <a:pPr lvl="1"/>
            <a:r>
              <a:rPr lang="en-US" sz="1600" dirty="0"/>
              <a:t>Tengo </a:t>
            </a:r>
            <a:r>
              <a:rPr lang="en-US" sz="1600" dirty="0" err="1"/>
              <a:t>mucho</a:t>
            </a:r>
            <a:r>
              <a:rPr lang="en-US" sz="1600" dirty="0"/>
              <a:t> </a:t>
            </a:r>
            <a:r>
              <a:rPr lang="en-US" sz="1600" dirty="0" err="1"/>
              <a:t>interés</a:t>
            </a:r>
            <a:r>
              <a:rPr lang="en-US" sz="1600" dirty="0"/>
              <a:t> </a:t>
            </a:r>
            <a:r>
              <a:rPr lang="en-US" sz="1600" dirty="0" err="1"/>
              <a:t>en</a:t>
            </a:r>
            <a:r>
              <a:rPr lang="en-US" sz="1600" dirty="0"/>
              <a:t> </a:t>
            </a:r>
            <a:r>
              <a:rPr lang="en-US" sz="1600" dirty="0" err="1"/>
              <a:t>aprender</a:t>
            </a:r>
            <a:r>
              <a:rPr lang="en-US" sz="1600" dirty="0"/>
              <a:t> </a:t>
            </a:r>
            <a:r>
              <a:rPr lang="en-US" sz="1600" dirty="0" err="1"/>
              <a:t>más</a:t>
            </a:r>
            <a:r>
              <a:rPr lang="en-US" sz="1600" dirty="0"/>
              <a:t> </a:t>
            </a:r>
            <a:r>
              <a:rPr lang="en-US" sz="1600" dirty="0" err="1"/>
              <a:t>sobre</a:t>
            </a:r>
            <a:r>
              <a:rPr lang="en-US" sz="1600" dirty="0"/>
              <a:t> lo que </a:t>
            </a:r>
            <a:r>
              <a:rPr lang="en-US" sz="1600" dirty="0" err="1"/>
              <a:t>ofrece</a:t>
            </a:r>
            <a:r>
              <a:rPr lang="en-US" sz="1600" dirty="0"/>
              <a:t> </a:t>
            </a:r>
            <a:r>
              <a:rPr lang="en-US" sz="1600" dirty="0" err="1"/>
              <a:t>su</a:t>
            </a:r>
            <a:r>
              <a:rPr lang="en-US" sz="1600" dirty="0"/>
              <a:t> </a:t>
            </a:r>
            <a:r>
              <a:rPr lang="en-US" sz="1600" dirty="0" err="1"/>
              <a:t>compañía</a:t>
            </a:r>
            <a:r>
              <a:rPr lang="en-US" sz="1600" dirty="0"/>
              <a:t> </a:t>
            </a:r>
          </a:p>
          <a:p>
            <a:pPr lvl="1"/>
            <a:endParaRPr lang="en-US" sz="1600" dirty="0"/>
          </a:p>
          <a:p>
            <a:r>
              <a:rPr lang="en-US" sz="1800" dirty="0"/>
              <a:t>Tengo </a:t>
            </a:r>
            <a:r>
              <a:rPr lang="en-US" sz="1800" dirty="0" err="1"/>
              <a:t>mucho</a:t>
            </a:r>
            <a:r>
              <a:rPr lang="en-US" sz="1800" dirty="0"/>
              <a:t> </a:t>
            </a:r>
            <a:r>
              <a:rPr lang="en-US" sz="1800" dirty="0" err="1"/>
              <a:t>interés</a:t>
            </a:r>
            <a:r>
              <a:rPr lang="en-US" sz="1800" dirty="0"/>
              <a:t> </a:t>
            </a:r>
            <a:r>
              <a:rPr lang="en-US" sz="1800" dirty="0" err="1"/>
              <a:t>en</a:t>
            </a:r>
            <a:r>
              <a:rPr lang="en-US" sz="1800" dirty="0"/>
              <a:t> (TOPIC)</a:t>
            </a:r>
          </a:p>
          <a:p>
            <a:pPr lvl="1"/>
            <a:r>
              <a:rPr lang="en-US" sz="1600" dirty="0"/>
              <a:t>Tengo </a:t>
            </a:r>
            <a:r>
              <a:rPr lang="en-US" sz="1600" dirty="0" err="1"/>
              <a:t>mucho</a:t>
            </a:r>
            <a:r>
              <a:rPr lang="en-US" sz="1600" dirty="0"/>
              <a:t> </a:t>
            </a:r>
            <a:r>
              <a:rPr lang="en-US" sz="1600" dirty="0" err="1"/>
              <a:t>interés</a:t>
            </a:r>
            <a:r>
              <a:rPr lang="en-US" sz="1600" dirty="0"/>
              <a:t> </a:t>
            </a:r>
            <a:r>
              <a:rPr lang="en-US" sz="1600" dirty="0" err="1"/>
              <a:t>en</a:t>
            </a:r>
            <a:r>
              <a:rPr lang="en-US" sz="1600" dirty="0"/>
              <a:t> los </a:t>
            </a:r>
            <a:r>
              <a:rPr lang="en-US" sz="1600" dirty="0" err="1"/>
              <a:t>asuntos</a:t>
            </a:r>
            <a:r>
              <a:rPr lang="en-US" sz="1600" dirty="0"/>
              <a:t> </a:t>
            </a:r>
            <a:r>
              <a:rPr lang="en-US" sz="1600" dirty="0" err="1"/>
              <a:t>ambientales</a:t>
            </a:r>
            <a:r>
              <a:rPr lang="en-US" sz="1600" dirty="0"/>
              <a:t> </a:t>
            </a:r>
            <a:r>
              <a:rPr lang="en-US" sz="1600" dirty="0" err="1"/>
              <a:t>porque</a:t>
            </a:r>
            <a:r>
              <a:rPr lang="en-US" sz="1600" dirty="0"/>
              <a:t> </a:t>
            </a:r>
            <a:r>
              <a:rPr lang="en-US" sz="1600" dirty="0" err="1"/>
              <a:t>quiero</a:t>
            </a:r>
            <a:r>
              <a:rPr lang="en-US" sz="1600" dirty="0"/>
              <a:t> que el </a:t>
            </a:r>
            <a:r>
              <a:rPr lang="en-US" sz="1600" dirty="0" err="1"/>
              <a:t>mundo</a:t>
            </a:r>
            <a:r>
              <a:rPr lang="en-US" sz="1600" dirty="0"/>
              <a:t> sea un </a:t>
            </a:r>
            <a:r>
              <a:rPr lang="en-US" sz="1600" dirty="0" err="1"/>
              <a:t>lugar</a:t>
            </a:r>
            <a:r>
              <a:rPr lang="en-US" sz="1600" dirty="0"/>
              <a:t> </a:t>
            </a:r>
            <a:r>
              <a:rPr lang="en-US" sz="1600" dirty="0" err="1"/>
              <a:t>limpio</a:t>
            </a:r>
            <a:r>
              <a:rPr lang="en-US" sz="1600" dirty="0"/>
              <a:t> y </a:t>
            </a:r>
            <a:r>
              <a:rPr lang="en-US" sz="1600" dirty="0" err="1"/>
              <a:t>seguro</a:t>
            </a:r>
            <a:r>
              <a:rPr lang="en-US" sz="1600" dirty="0"/>
              <a:t> para las  </a:t>
            </a:r>
            <a:r>
              <a:rPr lang="en-US" sz="1600" dirty="0" err="1"/>
              <a:t>futuras</a:t>
            </a:r>
            <a:r>
              <a:rPr lang="en-US" sz="1600" dirty="0"/>
              <a:t> </a:t>
            </a:r>
            <a:r>
              <a:rPr lang="en-US" sz="1600" dirty="0" err="1"/>
              <a:t>generaciones</a:t>
            </a:r>
            <a:r>
              <a:rPr lang="en-US" sz="1600" dirty="0"/>
              <a:t>.</a:t>
            </a:r>
          </a:p>
          <a:p>
            <a:pPr lvl="1"/>
            <a:r>
              <a:rPr lang="en-US" sz="1600" dirty="0"/>
              <a:t>Tengo </a:t>
            </a:r>
            <a:r>
              <a:rPr lang="en-US" sz="1600" dirty="0" err="1"/>
              <a:t>mucho</a:t>
            </a:r>
            <a:r>
              <a:rPr lang="en-US" sz="1600" dirty="0"/>
              <a:t> </a:t>
            </a:r>
            <a:r>
              <a:rPr lang="en-US" sz="1600" dirty="0" err="1"/>
              <a:t>interés</a:t>
            </a:r>
            <a:r>
              <a:rPr lang="en-US" sz="1600" dirty="0"/>
              <a:t> </a:t>
            </a:r>
            <a:r>
              <a:rPr lang="en-US" sz="1600" dirty="0" err="1"/>
              <a:t>en</a:t>
            </a:r>
            <a:r>
              <a:rPr lang="en-US" sz="1600" dirty="0"/>
              <a:t> </a:t>
            </a:r>
            <a:r>
              <a:rPr lang="en-US" sz="1600" dirty="0" err="1"/>
              <a:t>esta</a:t>
            </a:r>
            <a:r>
              <a:rPr lang="en-US" sz="1600" dirty="0"/>
              <a:t> </a:t>
            </a:r>
            <a:r>
              <a:rPr lang="en-US" sz="1600" dirty="0" err="1"/>
              <a:t>oportunidad</a:t>
            </a:r>
            <a:r>
              <a:rPr lang="en-US" sz="1600" dirty="0"/>
              <a:t> </a:t>
            </a:r>
            <a:r>
              <a:rPr lang="en-US" sz="1600" dirty="0" err="1"/>
              <a:t>porque</a:t>
            </a:r>
            <a:r>
              <a:rPr lang="en-US" sz="1600" dirty="0"/>
              <a:t>…</a:t>
            </a:r>
          </a:p>
        </p:txBody>
      </p:sp>
    </p:spTree>
    <p:extLst>
      <p:ext uri="{BB962C8B-B14F-4D97-AF65-F5344CB8AC3E}">
        <p14:creationId xmlns:p14="http://schemas.microsoft.com/office/powerpoint/2010/main" val="1288842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8266E-40F8-4D4C-BAFA-0078868C592C}"/>
              </a:ext>
            </a:extLst>
          </p:cNvPr>
          <p:cNvSpPr>
            <a:spLocks noGrp="1"/>
          </p:cNvSpPr>
          <p:nvPr>
            <p:ph type="title"/>
          </p:nvPr>
        </p:nvSpPr>
        <p:spPr/>
        <p:txBody>
          <a:bodyPr/>
          <a:lstStyle/>
          <a:p>
            <a:r>
              <a:rPr lang="en-US" dirty="0"/>
              <a:t>3. The Opening – Expressing Excitement</a:t>
            </a:r>
          </a:p>
        </p:txBody>
      </p:sp>
      <p:sp>
        <p:nvSpPr>
          <p:cNvPr id="3" name="Content Placeholder 2">
            <a:extLst>
              <a:ext uri="{FF2B5EF4-FFF2-40B4-BE49-F238E27FC236}">
                <a16:creationId xmlns:a16="http://schemas.microsoft.com/office/drawing/2014/main" id="{58FE47ED-4AAB-428C-B2DF-A33E428F0FA9}"/>
              </a:ext>
            </a:extLst>
          </p:cNvPr>
          <p:cNvSpPr>
            <a:spLocks noGrp="1"/>
          </p:cNvSpPr>
          <p:nvPr>
            <p:ph idx="1"/>
          </p:nvPr>
        </p:nvSpPr>
        <p:spPr>
          <a:xfrm>
            <a:off x="1066800" y="2103120"/>
            <a:ext cx="10058400" cy="4278630"/>
          </a:xfrm>
        </p:spPr>
        <p:txBody>
          <a:bodyPr>
            <a:normAutofit/>
          </a:bodyPr>
          <a:lstStyle/>
          <a:p>
            <a:r>
              <a:rPr lang="en-US" sz="1800" dirty="0"/>
              <a:t>Express excitement and/or desire regarding whatever the message is about and explain why this is interesting or important to you.</a:t>
            </a:r>
          </a:p>
          <a:p>
            <a:endParaRPr lang="en-US" sz="1800" dirty="0"/>
          </a:p>
          <a:p>
            <a:r>
              <a:rPr lang="en-US" sz="1800" b="1" dirty="0"/>
              <a:t>Example 2:</a:t>
            </a:r>
          </a:p>
          <a:p>
            <a:r>
              <a:rPr lang="en-US" sz="1800" dirty="0"/>
              <a:t>Me </a:t>
            </a:r>
            <a:r>
              <a:rPr lang="en-US" sz="1800" dirty="0" err="1"/>
              <a:t>interesa</a:t>
            </a:r>
            <a:r>
              <a:rPr lang="en-US" sz="1800" dirty="0"/>
              <a:t> </a:t>
            </a:r>
            <a:r>
              <a:rPr lang="en-US" sz="1800" dirty="0" err="1"/>
              <a:t>mucho</a:t>
            </a:r>
            <a:r>
              <a:rPr lang="en-US" sz="1800" dirty="0"/>
              <a:t> (INFINITIVE)</a:t>
            </a:r>
          </a:p>
          <a:p>
            <a:pPr lvl="1"/>
            <a:r>
              <a:rPr lang="en-US" sz="1600" dirty="0"/>
              <a:t>Me </a:t>
            </a:r>
            <a:r>
              <a:rPr lang="en-US" sz="1600" dirty="0" err="1"/>
              <a:t>interesa</a:t>
            </a:r>
            <a:r>
              <a:rPr lang="en-US" sz="1600" dirty="0"/>
              <a:t> </a:t>
            </a:r>
            <a:r>
              <a:rPr lang="en-US" sz="1600" dirty="0" err="1"/>
              <a:t>mucho</a:t>
            </a:r>
            <a:r>
              <a:rPr lang="en-US" sz="1600" dirty="0"/>
              <a:t> </a:t>
            </a:r>
            <a:r>
              <a:rPr lang="en-US" sz="1600" dirty="0" err="1"/>
              <a:t>trabajar</a:t>
            </a:r>
            <a:r>
              <a:rPr lang="en-US" sz="1600" dirty="0"/>
              <a:t> con </a:t>
            </a:r>
            <a:r>
              <a:rPr lang="en-US" sz="1600" dirty="0" err="1"/>
              <a:t>su</a:t>
            </a:r>
            <a:r>
              <a:rPr lang="en-US" sz="1600" dirty="0"/>
              <a:t> </a:t>
            </a:r>
            <a:r>
              <a:rPr lang="en-US" sz="1600" dirty="0" err="1"/>
              <a:t>organización</a:t>
            </a:r>
            <a:r>
              <a:rPr lang="en-US" sz="1600" dirty="0"/>
              <a:t>.</a:t>
            </a:r>
          </a:p>
          <a:p>
            <a:pPr lvl="1"/>
            <a:r>
              <a:rPr lang="en-US" sz="1600" dirty="0"/>
              <a:t>Me </a:t>
            </a:r>
            <a:r>
              <a:rPr lang="en-US" sz="1600" dirty="0" err="1"/>
              <a:t>interesa</a:t>
            </a:r>
            <a:r>
              <a:rPr lang="en-US" sz="1600" dirty="0"/>
              <a:t> </a:t>
            </a:r>
            <a:r>
              <a:rPr lang="en-US" sz="1600" dirty="0" err="1"/>
              <a:t>aprender</a:t>
            </a:r>
            <a:r>
              <a:rPr lang="en-US" sz="1600" dirty="0"/>
              <a:t> </a:t>
            </a:r>
            <a:r>
              <a:rPr lang="en-US" sz="1600" dirty="0" err="1"/>
              <a:t>más</a:t>
            </a:r>
            <a:r>
              <a:rPr lang="en-US" sz="1600" dirty="0"/>
              <a:t> </a:t>
            </a:r>
            <a:r>
              <a:rPr lang="en-US" sz="1600" dirty="0" err="1"/>
              <a:t>sobre</a:t>
            </a:r>
            <a:r>
              <a:rPr lang="en-US" sz="1600" dirty="0"/>
              <a:t> lo que </a:t>
            </a:r>
            <a:r>
              <a:rPr lang="en-US" sz="1600" dirty="0" err="1"/>
              <a:t>ofrece</a:t>
            </a:r>
            <a:r>
              <a:rPr lang="en-US" sz="1600" dirty="0"/>
              <a:t> </a:t>
            </a:r>
            <a:r>
              <a:rPr lang="en-US" sz="1600" dirty="0" err="1"/>
              <a:t>su</a:t>
            </a:r>
            <a:r>
              <a:rPr lang="en-US" sz="1600" dirty="0"/>
              <a:t> </a:t>
            </a:r>
            <a:r>
              <a:rPr lang="en-US" sz="1600" dirty="0" err="1"/>
              <a:t>compañía</a:t>
            </a:r>
            <a:endParaRPr lang="en-US" sz="1600" dirty="0"/>
          </a:p>
          <a:p>
            <a:pPr lvl="1"/>
            <a:endParaRPr lang="en-US" sz="1600" dirty="0"/>
          </a:p>
          <a:p>
            <a:r>
              <a:rPr lang="en-US" sz="1800" dirty="0"/>
              <a:t>Me </a:t>
            </a:r>
            <a:r>
              <a:rPr lang="en-US" sz="1800" dirty="0" err="1"/>
              <a:t>importa</a:t>
            </a:r>
            <a:r>
              <a:rPr lang="en-US" sz="1800" dirty="0"/>
              <a:t>(n) </a:t>
            </a:r>
            <a:r>
              <a:rPr lang="en-US" sz="1800" dirty="0" err="1"/>
              <a:t>mucho</a:t>
            </a:r>
            <a:r>
              <a:rPr lang="en-US" sz="1800" dirty="0"/>
              <a:t> (TOPIC)</a:t>
            </a:r>
          </a:p>
          <a:p>
            <a:pPr lvl="1"/>
            <a:r>
              <a:rPr lang="en-US" sz="1600" dirty="0"/>
              <a:t>Me </a:t>
            </a:r>
            <a:r>
              <a:rPr lang="en-US" sz="1600" dirty="0" err="1"/>
              <a:t>importan</a:t>
            </a:r>
            <a:r>
              <a:rPr lang="en-US" sz="1600" dirty="0"/>
              <a:t> </a:t>
            </a:r>
            <a:r>
              <a:rPr lang="en-US" sz="1600" dirty="0" err="1"/>
              <a:t>mucho</a:t>
            </a:r>
            <a:r>
              <a:rPr lang="en-US" sz="1600" dirty="0"/>
              <a:t> los </a:t>
            </a:r>
            <a:r>
              <a:rPr lang="en-US" sz="1600" dirty="0" err="1"/>
              <a:t>problemas</a:t>
            </a:r>
            <a:r>
              <a:rPr lang="en-US" sz="1600" dirty="0"/>
              <a:t> </a:t>
            </a:r>
            <a:r>
              <a:rPr lang="en-US" sz="1600" dirty="0" err="1"/>
              <a:t>sociales</a:t>
            </a:r>
            <a:r>
              <a:rPr lang="en-US" sz="1600" dirty="0"/>
              <a:t>.</a:t>
            </a:r>
          </a:p>
          <a:p>
            <a:pPr lvl="1"/>
            <a:r>
              <a:rPr lang="en-US" sz="1600" dirty="0"/>
              <a:t>Me </a:t>
            </a:r>
            <a:r>
              <a:rPr lang="en-US" sz="1600" dirty="0" err="1"/>
              <a:t>importa</a:t>
            </a:r>
            <a:r>
              <a:rPr lang="en-US" sz="1600" dirty="0"/>
              <a:t> </a:t>
            </a:r>
            <a:r>
              <a:rPr lang="en-US" sz="1600" dirty="0" err="1"/>
              <a:t>uso</a:t>
            </a:r>
            <a:r>
              <a:rPr lang="en-US" sz="1600" dirty="0"/>
              <a:t> el </a:t>
            </a:r>
            <a:r>
              <a:rPr lang="en-US" sz="1600" dirty="0" err="1"/>
              <a:t>cuidado</a:t>
            </a:r>
            <a:r>
              <a:rPr lang="en-US" sz="1600" dirty="0"/>
              <a:t> de la </a:t>
            </a:r>
            <a:r>
              <a:rPr lang="en-US" sz="1600" dirty="0" err="1"/>
              <a:t>salud</a:t>
            </a:r>
            <a:r>
              <a:rPr lang="en-US" sz="1600" dirty="0"/>
              <a:t> </a:t>
            </a:r>
            <a:r>
              <a:rPr lang="en-US" sz="1600" dirty="0" err="1"/>
              <a:t>porque</a:t>
            </a:r>
            <a:endParaRPr lang="en-US" sz="1600" dirty="0"/>
          </a:p>
          <a:p>
            <a:pPr lvl="1"/>
            <a:r>
              <a:rPr lang="en-US" sz="1600" dirty="0"/>
              <a:t>Me </a:t>
            </a:r>
            <a:r>
              <a:rPr lang="en-US" sz="1600" dirty="0" err="1"/>
              <a:t>importa</a:t>
            </a:r>
            <a:r>
              <a:rPr lang="en-US" sz="1600" dirty="0"/>
              <a:t> el </a:t>
            </a:r>
            <a:r>
              <a:rPr lang="en-US" sz="1600" dirty="0" err="1"/>
              <a:t>medioambiente</a:t>
            </a:r>
            <a:r>
              <a:rPr lang="en-US" sz="1600" dirty="0"/>
              <a:t> </a:t>
            </a:r>
            <a:r>
              <a:rPr lang="en-US" sz="1600" dirty="0" err="1"/>
              <a:t>porque</a:t>
            </a:r>
            <a:r>
              <a:rPr lang="en-US" sz="1600" dirty="0"/>
              <a:t> </a:t>
            </a:r>
            <a:r>
              <a:rPr lang="en-US" sz="1600" dirty="0" err="1"/>
              <a:t>creo</a:t>
            </a:r>
            <a:r>
              <a:rPr lang="en-US" sz="1600" dirty="0"/>
              <a:t> que…</a:t>
            </a:r>
          </a:p>
        </p:txBody>
      </p:sp>
    </p:spTree>
    <p:extLst>
      <p:ext uri="{BB962C8B-B14F-4D97-AF65-F5344CB8AC3E}">
        <p14:creationId xmlns:p14="http://schemas.microsoft.com/office/powerpoint/2010/main" val="3151257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8266E-40F8-4D4C-BAFA-0078868C592C}"/>
              </a:ext>
            </a:extLst>
          </p:cNvPr>
          <p:cNvSpPr>
            <a:spLocks noGrp="1"/>
          </p:cNvSpPr>
          <p:nvPr>
            <p:ph type="title"/>
          </p:nvPr>
        </p:nvSpPr>
        <p:spPr/>
        <p:txBody>
          <a:bodyPr/>
          <a:lstStyle/>
          <a:p>
            <a:r>
              <a:rPr lang="en-US" dirty="0"/>
              <a:t>3. The Opening – Expressing Excitement</a:t>
            </a:r>
          </a:p>
        </p:txBody>
      </p:sp>
      <p:sp>
        <p:nvSpPr>
          <p:cNvPr id="3" name="Content Placeholder 2">
            <a:extLst>
              <a:ext uri="{FF2B5EF4-FFF2-40B4-BE49-F238E27FC236}">
                <a16:creationId xmlns:a16="http://schemas.microsoft.com/office/drawing/2014/main" id="{58FE47ED-4AAB-428C-B2DF-A33E428F0FA9}"/>
              </a:ext>
            </a:extLst>
          </p:cNvPr>
          <p:cNvSpPr>
            <a:spLocks noGrp="1"/>
          </p:cNvSpPr>
          <p:nvPr>
            <p:ph idx="1"/>
          </p:nvPr>
        </p:nvSpPr>
        <p:spPr/>
        <p:txBody>
          <a:bodyPr>
            <a:normAutofit/>
          </a:bodyPr>
          <a:lstStyle/>
          <a:p>
            <a:r>
              <a:rPr lang="en-US" sz="1800" dirty="0"/>
              <a:t>Express excitement and/or desire regarding whatever the message is about and explain why this is interesting or important to you.</a:t>
            </a:r>
          </a:p>
          <a:p>
            <a:endParaRPr lang="en-US" sz="1800" dirty="0"/>
          </a:p>
          <a:p>
            <a:r>
              <a:rPr lang="en-US" sz="1800" b="1" dirty="0"/>
              <a:t>Example 3:</a:t>
            </a:r>
          </a:p>
          <a:p>
            <a:r>
              <a:rPr lang="en-US" sz="1800" dirty="0"/>
              <a:t>Tengo </a:t>
            </a:r>
            <a:r>
              <a:rPr lang="en-US" sz="1800" dirty="0" err="1"/>
              <a:t>muchas</a:t>
            </a:r>
            <a:r>
              <a:rPr lang="en-US" sz="1800" dirty="0"/>
              <a:t> </a:t>
            </a:r>
            <a:r>
              <a:rPr lang="en-US" sz="1800" dirty="0" err="1"/>
              <a:t>ganas</a:t>
            </a:r>
            <a:r>
              <a:rPr lang="en-US" sz="1800" dirty="0"/>
              <a:t> de (INFINITIVE)</a:t>
            </a:r>
          </a:p>
          <a:p>
            <a:pPr lvl="1"/>
            <a:r>
              <a:rPr lang="en-US" sz="1600" dirty="0"/>
              <a:t>Tengo </a:t>
            </a:r>
            <a:r>
              <a:rPr lang="en-US" sz="1600" dirty="0" err="1"/>
              <a:t>muchas</a:t>
            </a:r>
            <a:r>
              <a:rPr lang="en-US" sz="1600" dirty="0"/>
              <a:t> </a:t>
            </a:r>
            <a:r>
              <a:rPr lang="en-US" sz="1600" dirty="0" err="1"/>
              <a:t>ganas</a:t>
            </a:r>
            <a:r>
              <a:rPr lang="en-US" sz="1600" dirty="0"/>
              <a:t> de </a:t>
            </a:r>
            <a:r>
              <a:rPr lang="en-US" sz="1600" dirty="0" err="1"/>
              <a:t>ayudarle</a:t>
            </a:r>
            <a:r>
              <a:rPr lang="en-US" sz="1600" dirty="0"/>
              <a:t> con </a:t>
            </a:r>
            <a:r>
              <a:rPr lang="en-US" sz="1600" dirty="0" err="1"/>
              <a:t>su</a:t>
            </a:r>
            <a:r>
              <a:rPr lang="en-US" sz="1600" dirty="0"/>
              <a:t> </a:t>
            </a:r>
            <a:r>
              <a:rPr lang="en-US" sz="1600" dirty="0" err="1"/>
              <a:t>investigación</a:t>
            </a:r>
            <a:r>
              <a:rPr lang="en-US" sz="1600" dirty="0"/>
              <a:t>.</a:t>
            </a:r>
          </a:p>
          <a:p>
            <a:pPr lvl="1"/>
            <a:r>
              <a:rPr lang="en-US" sz="1600" dirty="0"/>
              <a:t>Tengo </a:t>
            </a:r>
            <a:r>
              <a:rPr lang="en-US" sz="1600" dirty="0" err="1"/>
              <a:t>muchas</a:t>
            </a:r>
            <a:r>
              <a:rPr lang="en-US" sz="1600" dirty="0"/>
              <a:t> </a:t>
            </a:r>
            <a:r>
              <a:rPr lang="en-US" sz="1600" dirty="0" err="1"/>
              <a:t>ganas</a:t>
            </a:r>
            <a:r>
              <a:rPr lang="en-US" sz="1600" dirty="0"/>
              <a:t> de </a:t>
            </a:r>
            <a:r>
              <a:rPr lang="en-US" sz="1600" dirty="0" err="1"/>
              <a:t>asistir</a:t>
            </a:r>
            <a:r>
              <a:rPr lang="en-US" sz="1600" dirty="0"/>
              <a:t> a la Universidad de Georgia </a:t>
            </a:r>
            <a:r>
              <a:rPr lang="en-US" sz="1600" dirty="0" err="1"/>
              <a:t>porque</a:t>
            </a:r>
            <a:r>
              <a:rPr lang="en-US" sz="1600" dirty="0"/>
              <a:t> </a:t>
            </a:r>
            <a:r>
              <a:rPr lang="en-US" sz="1600" dirty="0" err="1"/>
              <a:t>tiene</a:t>
            </a:r>
            <a:r>
              <a:rPr lang="en-US" sz="1600" dirty="0"/>
              <a:t> un </a:t>
            </a:r>
            <a:r>
              <a:rPr lang="en-US" sz="1600" dirty="0" err="1"/>
              <a:t>impresionante</a:t>
            </a:r>
            <a:r>
              <a:rPr lang="en-US" sz="1600" dirty="0"/>
              <a:t> </a:t>
            </a:r>
            <a:r>
              <a:rPr lang="en-US" sz="1600" dirty="0" err="1"/>
              <a:t>programa</a:t>
            </a:r>
            <a:r>
              <a:rPr lang="en-US" sz="1600" dirty="0"/>
              <a:t> de </a:t>
            </a:r>
            <a:r>
              <a:rPr lang="en-US" sz="1600" dirty="0" err="1"/>
              <a:t>lenguas</a:t>
            </a:r>
            <a:r>
              <a:rPr lang="en-US" sz="1600" dirty="0"/>
              <a:t> </a:t>
            </a:r>
            <a:r>
              <a:rPr lang="en-US" sz="1600" dirty="0" err="1"/>
              <a:t>extranjeras</a:t>
            </a:r>
            <a:r>
              <a:rPr lang="en-US" sz="1600" dirty="0"/>
              <a:t> con </a:t>
            </a:r>
            <a:r>
              <a:rPr lang="en-US" sz="1600" dirty="0" err="1"/>
              <a:t>muchas</a:t>
            </a:r>
            <a:r>
              <a:rPr lang="en-US" sz="1600" dirty="0"/>
              <a:t> </a:t>
            </a:r>
            <a:r>
              <a:rPr lang="en-US" sz="1600" dirty="0" err="1"/>
              <a:t>opciones</a:t>
            </a:r>
            <a:r>
              <a:rPr lang="en-US" sz="1600" dirty="0"/>
              <a:t> de </a:t>
            </a:r>
            <a:r>
              <a:rPr lang="en-US" sz="1600" dirty="0" err="1"/>
              <a:t>estudiar</a:t>
            </a:r>
            <a:r>
              <a:rPr lang="en-US" sz="1600" dirty="0"/>
              <a:t> al </a:t>
            </a:r>
            <a:r>
              <a:rPr lang="en-US" sz="1600" dirty="0" err="1"/>
              <a:t>extranjero</a:t>
            </a:r>
            <a:r>
              <a:rPr lang="en-US" sz="1600" dirty="0"/>
              <a:t>.</a:t>
            </a:r>
          </a:p>
          <a:p>
            <a:pPr lvl="1"/>
            <a:endParaRPr lang="en-US" sz="1600" dirty="0"/>
          </a:p>
          <a:p>
            <a:r>
              <a:rPr lang="en-US" sz="1800" dirty="0"/>
              <a:t>Me </a:t>
            </a:r>
            <a:r>
              <a:rPr lang="en-US" sz="1800" dirty="0" err="1"/>
              <a:t>encantaría</a:t>
            </a:r>
            <a:r>
              <a:rPr lang="en-US" sz="1800" dirty="0"/>
              <a:t> (INFINTIVE)</a:t>
            </a:r>
          </a:p>
          <a:p>
            <a:pPr lvl="1"/>
            <a:r>
              <a:rPr lang="en-US" sz="1600" dirty="0"/>
              <a:t>Me </a:t>
            </a:r>
            <a:r>
              <a:rPr lang="en-US" sz="1600" dirty="0" err="1"/>
              <a:t>encantaría</a:t>
            </a:r>
            <a:r>
              <a:rPr lang="en-US" sz="1600" dirty="0"/>
              <a:t> </a:t>
            </a:r>
            <a:r>
              <a:rPr lang="en-US" sz="1600" dirty="0" err="1"/>
              <a:t>ayudarle</a:t>
            </a:r>
            <a:r>
              <a:rPr lang="en-US" sz="1600" dirty="0"/>
              <a:t> con </a:t>
            </a:r>
            <a:r>
              <a:rPr lang="en-US" sz="1600" dirty="0" err="1"/>
              <a:t>su</a:t>
            </a:r>
            <a:r>
              <a:rPr lang="en-US" sz="1600" dirty="0"/>
              <a:t> </a:t>
            </a:r>
            <a:r>
              <a:rPr lang="en-US" sz="1600" dirty="0" err="1"/>
              <a:t>ecuesta</a:t>
            </a:r>
            <a:r>
              <a:rPr lang="en-US" sz="1600" dirty="0"/>
              <a:t>.</a:t>
            </a:r>
          </a:p>
          <a:p>
            <a:pPr marL="274320" lvl="1" indent="0">
              <a:buNone/>
            </a:pPr>
            <a:endParaRPr lang="en-US" sz="1600" dirty="0"/>
          </a:p>
        </p:txBody>
      </p:sp>
    </p:spTree>
    <p:extLst>
      <p:ext uri="{BB962C8B-B14F-4D97-AF65-F5344CB8AC3E}">
        <p14:creationId xmlns:p14="http://schemas.microsoft.com/office/powerpoint/2010/main" val="479034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F50F9-E64B-49F2-A599-8CC1CDBBFCC6}"/>
              </a:ext>
            </a:extLst>
          </p:cNvPr>
          <p:cNvSpPr>
            <a:spLocks noGrp="1"/>
          </p:cNvSpPr>
          <p:nvPr>
            <p:ph type="title"/>
          </p:nvPr>
        </p:nvSpPr>
        <p:spPr/>
        <p:txBody>
          <a:bodyPr/>
          <a:lstStyle/>
          <a:p>
            <a:r>
              <a:rPr lang="en-US" dirty="0"/>
              <a:t>4. Respond to the questions w/ detail</a:t>
            </a:r>
          </a:p>
        </p:txBody>
      </p:sp>
      <p:sp>
        <p:nvSpPr>
          <p:cNvPr id="3" name="Content Placeholder 2">
            <a:extLst>
              <a:ext uri="{FF2B5EF4-FFF2-40B4-BE49-F238E27FC236}">
                <a16:creationId xmlns:a16="http://schemas.microsoft.com/office/drawing/2014/main" id="{5939D9F3-FEBA-48A0-ABCA-41C48FFE6CB4}"/>
              </a:ext>
            </a:extLst>
          </p:cNvPr>
          <p:cNvSpPr>
            <a:spLocks noGrp="1"/>
          </p:cNvSpPr>
          <p:nvPr>
            <p:ph idx="1"/>
          </p:nvPr>
        </p:nvSpPr>
        <p:spPr/>
        <p:txBody>
          <a:bodyPr>
            <a:normAutofit/>
          </a:bodyPr>
          <a:lstStyle/>
          <a:p>
            <a:r>
              <a:rPr lang="en-US" sz="1800" dirty="0"/>
              <a:t>Make sure you have identified all questions and/or request for information. Respond to each area with details / examples.  </a:t>
            </a:r>
          </a:p>
          <a:p>
            <a:pPr lvl="1"/>
            <a:r>
              <a:rPr lang="en-US" sz="1600" dirty="0"/>
              <a:t>What experience do you have in this field? When &amp; for how long?</a:t>
            </a:r>
          </a:p>
          <a:p>
            <a:pPr lvl="1"/>
            <a:r>
              <a:rPr lang="en-US" sz="1600" dirty="0"/>
              <a:t>Why are you an ideal candidate and why are you deserving of this opportunity?</a:t>
            </a:r>
          </a:p>
          <a:p>
            <a:pPr lvl="1"/>
            <a:r>
              <a:rPr lang="en-US" sz="1600" dirty="0"/>
              <a:t>What sets you apart from others?</a:t>
            </a:r>
          </a:p>
          <a:p>
            <a:pPr lvl="1"/>
            <a:r>
              <a:rPr lang="en-US" sz="1600" dirty="0"/>
              <a:t>What are your preferences if you are offered choices?</a:t>
            </a:r>
          </a:p>
          <a:p>
            <a:endParaRPr lang="en-US" sz="1800" dirty="0"/>
          </a:p>
          <a:p>
            <a:r>
              <a:rPr lang="en-US" sz="1800" dirty="0"/>
              <a:t>Para responder a sus </a:t>
            </a:r>
            <a:r>
              <a:rPr lang="en-US" sz="1800" dirty="0" err="1"/>
              <a:t>preguntas</a:t>
            </a:r>
            <a:r>
              <a:rPr lang="en-US" sz="1800" dirty="0"/>
              <a:t>, </a:t>
            </a:r>
          </a:p>
          <a:p>
            <a:r>
              <a:rPr lang="en-US" sz="1800" dirty="0" err="1"/>
              <a:t>En</a:t>
            </a:r>
            <a:r>
              <a:rPr lang="en-US" sz="1800" dirty="0"/>
              <a:t> </a:t>
            </a:r>
            <a:r>
              <a:rPr lang="en-US" sz="1800" dirty="0" err="1"/>
              <a:t>respuesta</a:t>
            </a:r>
            <a:r>
              <a:rPr lang="en-US" sz="1800" dirty="0"/>
              <a:t> a sus </a:t>
            </a:r>
            <a:r>
              <a:rPr lang="en-US" sz="1800" dirty="0" err="1"/>
              <a:t>preguntas</a:t>
            </a:r>
            <a:r>
              <a:rPr lang="en-US" sz="1800" dirty="0"/>
              <a:t>,  </a:t>
            </a:r>
          </a:p>
          <a:p>
            <a:r>
              <a:rPr lang="en-US" sz="1800" dirty="0" err="1"/>
              <a:t>En</a:t>
            </a:r>
            <a:r>
              <a:rPr lang="en-US" sz="1800" dirty="0"/>
              <a:t> </a:t>
            </a:r>
            <a:r>
              <a:rPr lang="en-US" sz="1800" dirty="0" err="1"/>
              <a:t>cuanto</a:t>
            </a:r>
            <a:r>
              <a:rPr lang="en-US" sz="1800" dirty="0"/>
              <a:t> a sus </a:t>
            </a:r>
            <a:r>
              <a:rPr lang="en-US" sz="1800" dirty="0" err="1"/>
              <a:t>preguntas</a:t>
            </a:r>
            <a:r>
              <a:rPr lang="en-US" sz="1800" dirty="0"/>
              <a:t>, </a:t>
            </a:r>
          </a:p>
        </p:txBody>
      </p:sp>
      <p:sp>
        <p:nvSpPr>
          <p:cNvPr id="4" name="TextBox 3">
            <a:extLst>
              <a:ext uri="{FF2B5EF4-FFF2-40B4-BE49-F238E27FC236}">
                <a16:creationId xmlns:a16="http://schemas.microsoft.com/office/drawing/2014/main" id="{A5B42689-9301-421F-8C09-3914139AF5D6}"/>
              </a:ext>
            </a:extLst>
          </p:cNvPr>
          <p:cNvSpPr txBox="1"/>
          <p:nvPr/>
        </p:nvSpPr>
        <p:spPr>
          <a:xfrm>
            <a:off x="5248276" y="4298726"/>
            <a:ext cx="6400800" cy="1877437"/>
          </a:xfrm>
          <a:prstGeom prst="rect">
            <a:avLst/>
          </a:prstGeom>
          <a:noFill/>
        </p:spPr>
        <p:txBody>
          <a:bodyPr wrap="square" rtlCol="0">
            <a:spAutoFit/>
          </a:bodyPr>
          <a:lstStyle/>
          <a:p>
            <a:r>
              <a:rPr lang="en-US" sz="1600" dirty="0" err="1"/>
              <a:t>Yo</a:t>
            </a:r>
            <a:r>
              <a:rPr lang="en-US" sz="1600" dirty="0"/>
              <a:t> soy una persona </a:t>
            </a:r>
            <a:r>
              <a:rPr lang="en-US" sz="1600" dirty="0" err="1"/>
              <a:t>responsable</a:t>
            </a:r>
            <a:r>
              <a:rPr lang="en-US" sz="1600" dirty="0"/>
              <a:t>…</a:t>
            </a:r>
          </a:p>
          <a:p>
            <a:r>
              <a:rPr lang="en-US" sz="1600" dirty="0"/>
              <a:t>Tengo </a:t>
            </a:r>
            <a:r>
              <a:rPr lang="en-US" sz="1600" dirty="0" err="1"/>
              <a:t>mucha</a:t>
            </a:r>
            <a:r>
              <a:rPr lang="en-US" sz="1600" dirty="0"/>
              <a:t> </a:t>
            </a:r>
            <a:r>
              <a:rPr lang="en-US" sz="1600" dirty="0" err="1"/>
              <a:t>experiencia</a:t>
            </a:r>
            <a:r>
              <a:rPr lang="en-US" sz="1600" dirty="0"/>
              <a:t> con…</a:t>
            </a:r>
          </a:p>
          <a:p>
            <a:r>
              <a:rPr lang="en-US" sz="1600" dirty="0" err="1"/>
              <a:t>Yo</a:t>
            </a:r>
            <a:r>
              <a:rPr lang="en-US" sz="1600" dirty="0"/>
              <a:t> he </a:t>
            </a:r>
            <a:r>
              <a:rPr lang="en-US" sz="1600" dirty="0" err="1"/>
              <a:t>trabajado</a:t>
            </a:r>
            <a:r>
              <a:rPr lang="en-US" sz="1600" dirty="0"/>
              <a:t> </a:t>
            </a:r>
            <a:r>
              <a:rPr lang="en-US" sz="1600" dirty="0" err="1"/>
              <a:t>en</a:t>
            </a:r>
            <a:r>
              <a:rPr lang="en-US" sz="1600" dirty="0"/>
              <a:t> un </a:t>
            </a:r>
            <a:r>
              <a:rPr lang="en-US" sz="1600" dirty="0" err="1"/>
              <a:t>restaurante</a:t>
            </a:r>
            <a:r>
              <a:rPr lang="en-US" sz="1600" dirty="0"/>
              <a:t> </a:t>
            </a:r>
            <a:r>
              <a:rPr lang="en-US" sz="1600" dirty="0" err="1"/>
              <a:t>durante</a:t>
            </a:r>
            <a:r>
              <a:rPr lang="en-US" sz="1600" dirty="0"/>
              <a:t> 6 meses.</a:t>
            </a:r>
          </a:p>
          <a:p>
            <a:r>
              <a:rPr lang="en-US" sz="1600" dirty="0" err="1"/>
              <a:t>Yo</a:t>
            </a:r>
            <a:r>
              <a:rPr lang="en-US" sz="1600" dirty="0"/>
              <a:t> </a:t>
            </a:r>
            <a:r>
              <a:rPr lang="en-US" sz="1600" dirty="0" err="1"/>
              <a:t>diría</a:t>
            </a:r>
            <a:r>
              <a:rPr lang="en-US" sz="1600" dirty="0"/>
              <a:t> que </a:t>
            </a:r>
            <a:r>
              <a:rPr lang="en-US" sz="1600" dirty="0" err="1"/>
              <a:t>generalmente</a:t>
            </a:r>
            <a:r>
              <a:rPr lang="en-US" sz="1600" dirty="0"/>
              <a:t>/</a:t>
            </a:r>
            <a:r>
              <a:rPr lang="en-US" sz="1600" dirty="0" err="1"/>
              <a:t>normalmente</a:t>
            </a:r>
            <a:endParaRPr lang="en-US" sz="1600" dirty="0"/>
          </a:p>
          <a:p>
            <a:r>
              <a:rPr lang="en-US" sz="1600" dirty="0"/>
              <a:t>El </a:t>
            </a:r>
            <a:r>
              <a:rPr lang="en-US" sz="1600" dirty="0" err="1"/>
              <a:t>año</a:t>
            </a:r>
            <a:r>
              <a:rPr lang="en-US" sz="1600" dirty="0"/>
              <a:t> </a:t>
            </a:r>
            <a:r>
              <a:rPr lang="en-US" sz="1600" dirty="0" err="1"/>
              <a:t>pasado</a:t>
            </a:r>
            <a:r>
              <a:rPr lang="en-US" sz="1600" dirty="0"/>
              <a:t> </a:t>
            </a:r>
            <a:r>
              <a:rPr lang="en-US" sz="1600" dirty="0" err="1"/>
              <a:t>yo</a:t>
            </a:r>
            <a:r>
              <a:rPr lang="en-US" sz="1600" dirty="0"/>
              <a:t> me </a:t>
            </a:r>
            <a:r>
              <a:rPr lang="en-US" sz="1600" dirty="0" err="1"/>
              <a:t>ofrecí</a:t>
            </a:r>
            <a:r>
              <a:rPr lang="en-US" sz="1600" dirty="0"/>
              <a:t> </a:t>
            </a:r>
            <a:r>
              <a:rPr lang="en-US" sz="1600" dirty="0" err="1"/>
              <a:t>como</a:t>
            </a:r>
            <a:r>
              <a:rPr lang="en-US" sz="1600" dirty="0"/>
              <a:t> </a:t>
            </a:r>
            <a:r>
              <a:rPr lang="en-US" sz="1600" dirty="0" err="1"/>
              <a:t>voluntaria</a:t>
            </a:r>
            <a:r>
              <a:rPr lang="en-US" sz="1600" dirty="0"/>
              <a:t> con La Cruz </a:t>
            </a:r>
            <a:r>
              <a:rPr lang="en-US" sz="1600" dirty="0" err="1"/>
              <a:t>Roja</a:t>
            </a:r>
            <a:r>
              <a:rPr lang="en-US" sz="1600" dirty="0"/>
              <a:t>.</a:t>
            </a:r>
          </a:p>
          <a:p>
            <a:r>
              <a:rPr lang="en-US" sz="1600" dirty="0" err="1"/>
              <a:t>Yo</a:t>
            </a:r>
            <a:r>
              <a:rPr lang="en-US" sz="1600" dirty="0"/>
              <a:t> </a:t>
            </a:r>
            <a:r>
              <a:rPr lang="en-US" sz="1600" dirty="0" err="1"/>
              <a:t>prefiero</a:t>
            </a:r>
            <a:r>
              <a:rPr lang="en-US" sz="1600" dirty="0"/>
              <a:t> que (SUBJUNCTIVE)</a:t>
            </a:r>
          </a:p>
          <a:p>
            <a:r>
              <a:rPr lang="en-US" sz="1600" dirty="0"/>
              <a:t>Me </a:t>
            </a:r>
            <a:r>
              <a:rPr lang="en-US" sz="1600" dirty="0" err="1"/>
              <a:t>gustaría</a:t>
            </a:r>
            <a:r>
              <a:rPr lang="en-US" sz="1600" dirty="0"/>
              <a:t> que (IMPERFECT SUBJUNCTIVE)</a:t>
            </a:r>
          </a:p>
        </p:txBody>
      </p:sp>
      <p:sp>
        <p:nvSpPr>
          <p:cNvPr id="5" name="Right Brace 4">
            <a:extLst>
              <a:ext uri="{FF2B5EF4-FFF2-40B4-BE49-F238E27FC236}">
                <a16:creationId xmlns:a16="http://schemas.microsoft.com/office/drawing/2014/main" id="{A1570BCC-1532-4BFF-8330-57A981359461}"/>
              </a:ext>
            </a:extLst>
          </p:cNvPr>
          <p:cNvSpPr/>
          <p:nvPr/>
        </p:nvSpPr>
        <p:spPr>
          <a:xfrm flipH="1">
            <a:off x="4953002" y="4275008"/>
            <a:ext cx="295274" cy="1766662"/>
          </a:xfrm>
          <a:prstGeom prst="rightBrace">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5785053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3.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{69AD895D-895A-43F5-878D-DFD8B6E14337}tf78438558_win32</Template>
  <TotalTime>68</TotalTime>
  <Words>961</Words>
  <Application>Microsoft Office PowerPoint</Application>
  <PresentationFormat>Widescreen</PresentationFormat>
  <Paragraphs>129</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Century Gothic</vt:lpstr>
      <vt:lpstr>Garamond</vt:lpstr>
      <vt:lpstr>SavonVTI</vt:lpstr>
      <vt:lpstr>AP Spanish  Email Response</vt:lpstr>
      <vt:lpstr>Task instructions</vt:lpstr>
      <vt:lpstr>1. The Greeting</vt:lpstr>
      <vt:lpstr>2. The Opening – Show thanks 1</vt:lpstr>
      <vt:lpstr>2. The Opening – Show thanks 2</vt:lpstr>
      <vt:lpstr>3. The Opening – Expressing Excitement</vt:lpstr>
      <vt:lpstr>3. The Opening – Expressing Excitement</vt:lpstr>
      <vt:lpstr>3. The Opening – Expressing Excitement</vt:lpstr>
      <vt:lpstr>4. Respond to the questions w/ detail</vt:lpstr>
      <vt:lpstr>5. Ask 1-2 of your own questions</vt:lpstr>
      <vt:lpstr>6. The Closing</vt:lpstr>
      <vt:lpstr>7. The adiós!</vt:lpstr>
      <vt:lpstr>Checklist for a great email!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Spanish  Email Response</dc:title>
  <dc:creator>Sarah Bowers</dc:creator>
  <cp:lastModifiedBy>Sarah Bowers</cp:lastModifiedBy>
  <cp:revision>36</cp:revision>
  <dcterms:created xsi:type="dcterms:W3CDTF">2022-02-02T21:05:19Z</dcterms:created>
  <dcterms:modified xsi:type="dcterms:W3CDTF">2022-02-02T22:13:45Z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