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61" r:id="rId5"/>
    <p:sldMasterId id="2147483673" r:id="rId6"/>
  </p:sldMasterIdLst>
  <p:sldIdLst>
    <p:sldId id="256" r:id="rId7"/>
    <p:sldId id="266" r:id="rId8"/>
    <p:sldId id="257" r:id="rId9"/>
    <p:sldId id="262" r:id="rId10"/>
    <p:sldId id="287" r:id="rId11"/>
    <p:sldId id="264" r:id="rId12"/>
    <p:sldId id="265" r:id="rId13"/>
    <p:sldId id="278" r:id="rId14"/>
    <p:sldId id="28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0033"/>
    <a:srgbClr val="0099CC"/>
    <a:srgbClr val="9900FF"/>
    <a:srgbClr val="9966FF"/>
    <a:srgbClr val="FF660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A2CA5157-0ED1-47DF-8878-6B185DB524EF}"/>
    <pc:docChg chg="modSld">
      <pc:chgData name="Sarah Bowers" userId="087f6c21-3676-4c5b-bd1f-21e9447cfcd6" providerId="ADAL" clId="{A2CA5157-0ED1-47DF-8878-6B185DB524EF}" dt="2023-03-16T15:05:49.259" v="18" actId="20577"/>
      <pc:docMkLst>
        <pc:docMk/>
      </pc:docMkLst>
      <pc:sldChg chg="modSp mod">
        <pc:chgData name="Sarah Bowers" userId="087f6c21-3676-4c5b-bd1f-21e9447cfcd6" providerId="ADAL" clId="{A2CA5157-0ED1-47DF-8878-6B185DB524EF}" dt="2023-03-16T15:05:49.259" v="18" actId="20577"/>
        <pc:sldMkLst>
          <pc:docMk/>
          <pc:sldMk cId="0" sldId="286"/>
        </pc:sldMkLst>
        <pc:spChg chg="mod">
          <ac:chgData name="Sarah Bowers" userId="087f6c21-3676-4c5b-bd1f-21e9447cfcd6" providerId="ADAL" clId="{A2CA5157-0ED1-47DF-8878-6B185DB524EF}" dt="2023-03-16T15:05:49.259" v="18" actId="20577"/>
          <ac:spMkLst>
            <pc:docMk/>
            <pc:sldMk cId="0" sldId="286"/>
            <ac:spMk id="30723" creationId="{45D7418E-5003-4C09-9FB1-048D8E9C11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65ECEEB-8D1B-4774-8A69-AEB9EDC34F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49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D98D-46D6-4D60-86F1-595E710FA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1E57-3EEC-47CF-A0BD-6916AAD43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62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E310C8-3F47-4206-AA39-05A82E9B1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201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F95D160-A21A-4EDB-9664-BAC4AD592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15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E38EBB8-C0EE-4CC0-839E-23485A4A1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8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756444-9624-4C11-8362-A36CB00205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339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ACF967-F111-45A7-8AF9-C6198154C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53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0959DB-9F97-4291-9D6E-BABC201F2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167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DE7D05-9B0C-4AF9-B0BB-223F8AF00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85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5B7990B-47B5-401A-9977-5A1B3DBEA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10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30B4D-5B4F-4910-9A6A-AC39AACCE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46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1B4A4DB-428A-4739-B2E1-AA4E1EA62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533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D00415A-FCE8-4408-97E2-3D97B89E5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331764C-C213-49BB-AACD-13015EB42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89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AC6588-DEEC-4B31-AD03-E3954207C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21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E6CC75-2683-4023-B480-3070FF4B7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5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DA54BF-057A-4E1C-8846-FECD46B84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98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EC541E4-E719-4C68-8AD1-F7610B0B6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936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189A02F-80A9-4D97-A2A6-D619DC760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543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D71C706-D135-476F-9A7C-BCE47C1FA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719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2B562AD-7266-4929-BDF7-864FA4E6C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2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B0626-34DA-444A-A993-C15747518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919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26AE734-305C-47C7-AD7A-3E8CC09E2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7828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45196E9-7D34-44EE-AC9D-F03674B70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68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46993-73AA-4B1E-8AA9-B4C988E3A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27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D5035-3398-4659-A2C5-18D20CCD72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54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B0C8-44D9-4872-BCE3-C9D2E5955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12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E9F8A-C743-41A2-8C53-53818EA54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0696-6EA7-468C-9203-B039272BE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24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3523-F929-4C14-A2CC-8DB540F15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17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4D561BC-3AFF-44C1-9C9D-F11A0D9FA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7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8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2059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2060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2061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2062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2063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64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81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iRespond Graph</a:t>
            </a:r>
          </a:p>
        </p:txBody>
      </p:sp>
      <p:grpSp>
        <p:nvGrpSpPr>
          <p:cNvPr id="308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11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12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6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7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8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9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10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3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4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5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8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9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100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101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102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92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3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4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5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6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7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8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8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9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90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91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7060&amp;picture=musical-note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sz="5400"/>
              <a:t>El Pretérito…el bueno, el malo y el feo…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4191000" cy="2819400"/>
          </a:xfrm>
        </p:spPr>
        <p:txBody>
          <a:bodyPr/>
          <a:lstStyle/>
          <a:p>
            <a:pPr eaLnBrk="1" hangingPunct="1"/>
            <a:r>
              <a:rPr lang="en-US" altLang="en-US" sz="4800"/>
              <a:t>Hillgrove HS</a:t>
            </a:r>
          </a:p>
          <a:p>
            <a:pPr eaLnBrk="1" hangingPunct="1"/>
            <a:r>
              <a:rPr lang="en-US" altLang="en-US" sz="4800"/>
              <a:t>Spanish III</a:t>
            </a:r>
          </a:p>
        </p:txBody>
      </p:sp>
      <p:pic>
        <p:nvPicPr>
          <p:cNvPr id="25604" name="Picture 4" descr="MCj04244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/>
              <a:t>El Pret</a:t>
            </a:r>
            <a:r>
              <a:rPr lang="en-US" altLang="en-US" sz="4800">
                <a:cs typeface="Tahoma" panose="020B0604030504040204" pitchFamily="34" charset="0"/>
              </a:rPr>
              <a:t>érito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459287"/>
          </a:xfrm>
        </p:spPr>
        <p:txBody>
          <a:bodyPr/>
          <a:lstStyle/>
          <a:p>
            <a:pPr eaLnBrk="1" hangingPunct="1"/>
            <a:r>
              <a:rPr lang="en-US" altLang="en-US" sz="4400"/>
              <a:t>When is it used?</a:t>
            </a:r>
          </a:p>
          <a:p>
            <a:pPr eaLnBrk="1" hangingPunct="1"/>
            <a:r>
              <a:rPr lang="en-US" altLang="en-US" sz="4400"/>
              <a:t>How many past tense formations are there in Spanish?</a:t>
            </a:r>
          </a:p>
          <a:p>
            <a:pPr eaLnBrk="1" hangingPunct="1"/>
            <a:r>
              <a:rPr lang="en-US" altLang="en-US" sz="4400"/>
              <a:t>What do you already know about this tense?</a:t>
            </a:r>
            <a:r>
              <a:rPr lang="en-US" altLang="en-US"/>
              <a:t> </a:t>
            </a:r>
          </a:p>
        </p:txBody>
      </p:sp>
      <p:pic>
        <p:nvPicPr>
          <p:cNvPr id="26628" name="Picture 4" descr="MCj043381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131" y="37489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Los </a:t>
            </a:r>
            <a:r>
              <a:rPr lang="en-US" altLang="en-US" dirty="0" err="1"/>
              <a:t>Verbos</a:t>
            </a:r>
            <a:r>
              <a:rPr lang="en-US" altLang="en-US" dirty="0"/>
              <a:t> </a:t>
            </a:r>
            <a:r>
              <a:rPr lang="en-US" altLang="en-US" dirty="0" err="1"/>
              <a:t>Regulares</a:t>
            </a:r>
            <a:endParaRPr lang="en-US" altLang="en-US" dirty="0"/>
          </a:p>
        </p:txBody>
      </p:sp>
      <p:pic>
        <p:nvPicPr>
          <p:cNvPr id="27653" name="Picture 5" descr="MCj04298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525" y="85332"/>
            <a:ext cx="1503042" cy="166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0BBCAA-121E-46EE-BE29-19137CB0D43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9580418"/>
              </p:ext>
            </p:extLst>
          </p:nvPr>
        </p:nvGraphicFramePr>
        <p:xfrm>
          <a:off x="1856472" y="1340138"/>
          <a:ext cx="5431053" cy="23934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0805">
                  <a:extLst>
                    <a:ext uri="{9D8B030D-6E8A-4147-A177-3AD203B41FA5}">
                      <a16:colId xmlns:a16="http://schemas.microsoft.com/office/drawing/2014/main" val="2348180415"/>
                    </a:ext>
                  </a:extLst>
                </a:gridCol>
                <a:gridCol w="3050248">
                  <a:extLst>
                    <a:ext uri="{9D8B030D-6E8A-4147-A177-3AD203B41FA5}">
                      <a16:colId xmlns:a16="http://schemas.microsoft.com/office/drawing/2014/main" val="3178305769"/>
                    </a:ext>
                  </a:extLst>
                </a:gridCol>
              </a:tblGrid>
              <a:tr h="4122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-AR Verbs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87302"/>
                  </a:ext>
                </a:extLst>
              </a:tr>
              <a:tr h="412224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      </a:t>
                      </a:r>
                      <a:r>
                        <a:rPr lang="en-US" sz="2400" b="1" dirty="0"/>
                        <a:t>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r>
                        <a:rPr lang="en-US" dirty="0"/>
                        <a:t>      </a:t>
                      </a:r>
                      <a:r>
                        <a:rPr lang="en-US" sz="2400" b="1" dirty="0" err="1"/>
                        <a:t>amos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48367"/>
                  </a:ext>
                </a:extLst>
              </a:tr>
              <a:tr h="412224">
                <a:tc>
                  <a:txBody>
                    <a:bodyPr/>
                    <a:lstStyle/>
                    <a:p>
                      <a:r>
                        <a:rPr lang="en-US" dirty="0"/>
                        <a:t>Tú       </a:t>
                      </a:r>
                      <a:r>
                        <a:rPr lang="en-US" sz="2400" b="1" dirty="0" err="1"/>
                        <a:t>aste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Vosotros</a:t>
                      </a:r>
                      <a:r>
                        <a:rPr lang="en-US" dirty="0"/>
                        <a:t>      </a:t>
                      </a:r>
                      <a:r>
                        <a:rPr lang="en-US" sz="2400" b="1" dirty="0" err="1"/>
                        <a:t>asteis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20592"/>
                  </a:ext>
                </a:extLst>
              </a:tr>
              <a:tr h="1016442">
                <a:tc>
                  <a:txBody>
                    <a:bodyPr/>
                    <a:lstStyle/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      </a:t>
                      </a:r>
                      <a:r>
                        <a:rPr lang="en-US" sz="2800" b="1" dirty="0"/>
                        <a:t>ó</a:t>
                      </a:r>
                      <a:endParaRPr lang="en-US" b="1" dirty="0"/>
                    </a:p>
                    <a:p>
                      <a:r>
                        <a:rPr lang="en-US" dirty="0" err="1"/>
                        <a:t>Ud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Ellos</a:t>
                      </a:r>
                      <a:br>
                        <a:rPr lang="en-US" dirty="0"/>
                      </a:br>
                      <a:r>
                        <a:rPr lang="en-US" dirty="0" err="1"/>
                        <a:t>Ellas</a:t>
                      </a:r>
                      <a:r>
                        <a:rPr lang="en-US" dirty="0"/>
                        <a:t>            </a:t>
                      </a:r>
                      <a:r>
                        <a:rPr lang="en-US" sz="2400" b="1" dirty="0" err="1"/>
                        <a:t>aron</a:t>
                      </a:r>
                      <a:endParaRPr lang="en-US" b="1" dirty="0"/>
                    </a:p>
                    <a:p>
                      <a:r>
                        <a:rPr lang="en-US" dirty="0" err="1"/>
                        <a:t>Uds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56766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9D9E9C5F-CE76-4DDB-B3AC-CDA836234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356448"/>
              </p:ext>
            </p:extLst>
          </p:nvPr>
        </p:nvGraphicFramePr>
        <p:xfrm>
          <a:off x="1856472" y="4321150"/>
          <a:ext cx="5431053" cy="23934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0805">
                  <a:extLst>
                    <a:ext uri="{9D8B030D-6E8A-4147-A177-3AD203B41FA5}">
                      <a16:colId xmlns:a16="http://schemas.microsoft.com/office/drawing/2014/main" val="2348180415"/>
                    </a:ext>
                  </a:extLst>
                </a:gridCol>
                <a:gridCol w="3050248">
                  <a:extLst>
                    <a:ext uri="{9D8B030D-6E8A-4147-A177-3AD203B41FA5}">
                      <a16:colId xmlns:a16="http://schemas.microsoft.com/office/drawing/2014/main" val="3178305769"/>
                    </a:ext>
                  </a:extLst>
                </a:gridCol>
              </a:tblGrid>
              <a:tr h="4122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-ER / -IR Verbs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87302"/>
                  </a:ext>
                </a:extLst>
              </a:tr>
              <a:tr h="412224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      </a:t>
                      </a:r>
                      <a:r>
                        <a:rPr lang="en-US" sz="2400" b="1" dirty="0"/>
                        <a:t>í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r>
                        <a:rPr lang="en-US" dirty="0"/>
                        <a:t>      </a:t>
                      </a:r>
                      <a:r>
                        <a:rPr lang="en-US" sz="2400" b="1" dirty="0" err="1"/>
                        <a:t>imos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48367"/>
                  </a:ext>
                </a:extLst>
              </a:tr>
              <a:tr h="412224">
                <a:tc>
                  <a:txBody>
                    <a:bodyPr/>
                    <a:lstStyle/>
                    <a:p>
                      <a:r>
                        <a:rPr lang="en-US" dirty="0"/>
                        <a:t>Tú       </a:t>
                      </a:r>
                      <a:r>
                        <a:rPr lang="en-US" sz="2400" b="1" dirty="0" err="1"/>
                        <a:t>iste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Vosotros</a:t>
                      </a:r>
                      <a:r>
                        <a:rPr lang="en-US" dirty="0"/>
                        <a:t>      </a:t>
                      </a:r>
                      <a:r>
                        <a:rPr lang="en-US" sz="2400" b="1" dirty="0" err="1"/>
                        <a:t>isteis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20592"/>
                  </a:ext>
                </a:extLst>
              </a:tr>
              <a:tr h="1016442">
                <a:tc>
                  <a:txBody>
                    <a:bodyPr/>
                    <a:lstStyle/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      </a:t>
                      </a:r>
                      <a:r>
                        <a:rPr lang="en-US" sz="2400" b="1" dirty="0" err="1"/>
                        <a:t>i</a:t>
                      </a:r>
                      <a:r>
                        <a:rPr lang="en-US" sz="2800" b="1" dirty="0" err="1"/>
                        <a:t>ó</a:t>
                      </a:r>
                      <a:endParaRPr lang="en-US" b="1" dirty="0"/>
                    </a:p>
                    <a:p>
                      <a:r>
                        <a:rPr lang="en-US" dirty="0" err="1"/>
                        <a:t>Ud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Ellos</a:t>
                      </a:r>
                      <a:br>
                        <a:rPr lang="en-US" dirty="0"/>
                      </a:br>
                      <a:r>
                        <a:rPr lang="en-US" dirty="0" err="1"/>
                        <a:t>Ellas</a:t>
                      </a:r>
                      <a:r>
                        <a:rPr lang="en-US" dirty="0"/>
                        <a:t>            </a:t>
                      </a:r>
                      <a:r>
                        <a:rPr lang="en-US" sz="2400" b="1" dirty="0" err="1"/>
                        <a:t>ieron</a:t>
                      </a:r>
                      <a:endParaRPr lang="en-US" b="1" dirty="0"/>
                    </a:p>
                    <a:p>
                      <a:r>
                        <a:rPr lang="en-US" dirty="0" err="1"/>
                        <a:t>Uds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56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6E4977A7-9459-4593-887C-7BF7880D0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17712"/>
            <a:ext cx="8610600" cy="4535488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99CC"/>
                </a:solidFill>
              </a:rPr>
              <a:t>Yo</a:t>
            </a:r>
            <a:r>
              <a:rPr lang="en-US" altLang="en-US" dirty="0"/>
              <a:t> form only; use </a:t>
            </a:r>
            <a:r>
              <a:rPr lang="en-US" altLang="en-US" u="sng" dirty="0"/>
              <a:t>-</a:t>
            </a:r>
            <a:r>
              <a:rPr lang="en-US" altLang="en-US" u="sng" dirty="0" err="1"/>
              <a:t>ar</a:t>
            </a:r>
            <a:r>
              <a:rPr lang="en-US" altLang="en-US" u="sng" dirty="0"/>
              <a:t> </a:t>
            </a:r>
            <a:r>
              <a:rPr lang="en-US" altLang="en-US" u="sng" dirty="0" err="1"/>
              <a:t>preterite</a:t>
            </a:r>
            <a:r>
              <a:rPr lang="en-US" altLang="en-US" dirty="0"/>
              <a:t> endings!!</a:t>
            </a:r>
          </a:p>
          <a:p>
            <a:pPr lvl="1" eaLnBrk="1" hangingPunct="1"/>
            <a:r>
              <a:rPr lang="en-US" altLang="en-US" sz="3200" dirty="0" err="1"/>
              <a:t>c</a:t>
            </a:r>
            <a:r>
              <a:rPr lang="en-US" altLang="en-US" sz="3200" dirty="0" err="1">
                <a:sym typeface="Wingdings" panose="05000000000000000000" pitchFamily="2" charset="2"/>
              </a:rPr>
              <a:t></a:t>
            </a:r>
            <a:r>
              <a:rPr lang="en-US" altLang="en-US" sz="3200" dirty="0" err="1">
                <a:solidFill>
                  <a:srgbClr val="0099CC"/>
                </a:solidFill>
                <a:sym typeface="Wingdings" panose="05000000000000000000" pitchFamily="2" charset="2"/>
              </a:rPr>
              <a:t>qu</a:t>
            </a:r>
            <a:endParaRPr lang="en-US" altLang="en-US" sz="3200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3200" dirty="0" err="1">
                <a:sym typeface="Wingdings" panose="05000000000000000000" pitchFamily="2" charset="2"/>
              </a:rPr>
              <a:t>g</a:t>
            </a:r>
            <a:r>
              <a:rPr lang="en-US" altLang="en-US" sz="3200" dirty="0" err="1">
                <a:solidFill>
                  <a:srgbClr val="0099CC"/>
                </a:solidFill>
                <a:sym typeface="Wingdings" panose="05000000000000000000" pitchFamily="2" charset="2"/>
              </a:rPr>
              <a:t>gu</a:t>
            </a:r>
            <a:endParaRPr lang="en-US" altLang="en-US" sz="3200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3200" dirty="0" err="1">
                <a:sym typeface="Wingdings" panose="05000000000000000000" pitchFamily="2" charset="2"/>
              </a:rPr>
              <a:t>z</a:t>
            </a:r>
            <a:r>
              <a:rPr lang="en-US" altLang="en-US" sz="3200" dirty="0" err="1">
                <a:solidFill>
                  <a:srgbClr val="0099CC"/>
                </a:solidFill>
                <a:sym typeface="Wingdings" panose="05000000000000000000" pitchFamily="2" charset="2"/>
              </a:rPr>
              <a:t>c</a:t>
            </a:r>
            <a:endParaRPr lang="en-US" altLang="en-US" sz="3200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tocar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to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qu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tocaste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tocó</a:t>
            </a:r>
            <a:r>
              <a:rPr lang="en-US" altLang="en-US" dirty="0">
                <a:sym typeface="Wingdings" panose="05000000000000000000" pitchFamily="2" charset="2"/>
              </a:rPr>
              <a:t>…</a:t>
            </a: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pagar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pa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gu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pagaste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pagó</a:t>
            </a:r>
            <a:r>
              <a:rPr lang="en-US" altLang="en-US" dirty="0">
                <a:sym typeface="Wingdings" panose="05000000000000000000" pitchFamily="2" charset="2"/>
              </a:rPr>
              <a:t>…</a:t>
            </a: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empezar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empe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c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empezaste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empezó</a:t>
            </a:r>
            <a:endParaRPr lang="en-US" altLang="en-US" dirty="0"/>
          </a:p>
        </p:txBody>
      </p:sp>
      <p:pic>
        <p:nvPicPr>
          <p:cNvPr id="29700" name="Picture 4" descr="MCj04238520000[1]">
            <a:extLst>
              <a:ext uri="{FF2B5EF4-FFF2-40B4-BE49-F238E27FC236}">
                <a16:creationId xmlns:a16="http://schemas.microsoft.com/office/drawing/2014/main" id="{B8338CA7-FDDB-4DFE-99B7-9A0BBF559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166211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5E2F2B-5DED-4804-8C8E-78E401272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563" y="576441"/>
            <a:ext cx="7793037" cy="1143000"/>
          </a:xfrm>
        </p:spPr>
        <p:txBody>
          <a:bodyPr/>
          <a:lstStyle/>
          <a:p>
            <a:r>
              <a:rPr lang="en-US" dirty="0"/>
              <a:t>-car / -gar / -</a:t>
            </a:r>
            <a:r>
              <a:rPr lang="en-US" dirty="0" err="1"/>
              <a:t>zar</a:t>
            </a:r>
            <a:r>
              <a:rPr lang="en-US" dirty="0"/>
              <a:t> Verbs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13BA-A976-42CD-AF65-E5E27E71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-car / -gar / -</a:t>
            </a:r>
            <a:r>
              <a:rPr lang="en-US" dirty="0" err="1"/>
              <a:t>zar</a:t>
            </a:r>
            <a:r>
              <a:rPr lang="en-US" dirty="0"/>
              <a:t> chant!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AF7C0-F431-44FD-8C43-E7CE1DA3E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-car, -gar, -</a:t>
            </a:r>
            <a:r>
              <a:rPr lang="en-US" dirty="0" err="1"/>
              <a:t>zar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the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-</a:t>
            </a:r>
            <a:r>
              <a:rPr lang="en-US" dirty="0" err="1"/>
              <a:t>qué</a:t>
            </a:r>
            <a:r>
              <a:rPr lang="en-US" dirty="0"/>
              <a:t>, -</a:t>
            </a:r>
            <a:r>
              <a:rPr lang="en-US" dirty="0" err="1"/>
              <a:t>gué</a:t>
            </a:r>
            <a:r>
              <a:rPr lang="en-US" dirty="0"/>
              <a:t>, -</a:t>
            </a:r>
            <a:r>
              <a:rPr lang="en-US" dirty="0" err="1"/>
              <a:t>cé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 the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form only!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clipart, guitar&#10;&#10;Description automatically generated">
            <a:extLst>
              <a:ext uri="{FF2B5EF4-FFF2-40B4-BE49-F238E27FC236}">
                <a16:creationId xmlns:a16="http://schemas.microsoft.com/office/drawing/2014/main" id="{3CCB6093-7E61-4DDF-8FE0-3214E58333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008273">
            <a:off x="4716323" y="2947988"/>
            <a:ext cx="457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0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ED6D460-9A98-4161-97A9-DF3E37A06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Sacar – to take out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CB48395-CC9D-43FB-8152-3F8EE1290C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Yo 	sa</a:t>
            </a:r>
            <a:r>
              <a:rPr lang="en-US" altLang="en-US">
                <a:solidFill>
                  <a:srgbClr val="0099CC"/>
                </a:solidFill>
              </a:rPr>
              <a:t>qu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		Nosotros 	sacamos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Tú 	sacaste		Vosotros 	sacasteis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Él				Ellos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Ella 	sacó			Ellas   	sacaron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Ud.				Uds.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251E096-3596-4F85-95A0-35A793928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Llegar – to arrive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2DE1876-348F-499D-86CE-B7A1E676EC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Yo 	lle</a:t>
            </a:r>
            <a:r>
              <a:rPr lang="en-US" altLang="en-US">
                <a:solidFill>
                  <a:srgbClr val="0099CC"/>
                </a:solidFill>
              </a:rPr>
              <a:t>gu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		Nosotros 	llegamos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Tú 	llegaste		Vosotros 	llegasteis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Él				Ellos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Ella 	llegó			Ellas   	llegaron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Ud.				Uds.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BF24708-08B8-4272-8231-5604AA8A2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Empezar – to start / begin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E56509D-EE46-4613-9515-6BE32E07E2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Yo 	empe</a:t>
            </a:r>
            <a:r>
              <a:rPr lang="en-US" altLang="en-US">
                <a:solidFill>
                  <a:srgbClr val="0099CC"/>
                </a:solidFill>
              </a:rPr>
              <a:t>c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		Nosotros	 </a:t>
            </a:r>
            <a:r>
              <a:rPr lang="en-US" altLang="en-US">
                <a:solidFill>
                  <a:srgbClr val="000000"/>
                </a:solidFill>
              </a:rPr>
              <a:t>empez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amos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Tú 	</a:t>
            </a:r>
            <a:r>
              <a:rPr lang="en-US" altLang="en-US">
                <a:solidFill>
                  <a:srgbClr val="000000"/>
                </a:solidFill>
              </a:rPr>
              <a:t>empez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aste	Vosotros 	 </a:t>
            </a:r>
            <a:r>
              <a:rPr lang="en-US" altLang="en-US">
                <a:solidFill>
                  <a:srgbClr val="000000"/>
                </a:solidFill>
              </a:rPr>
              <a:t>empez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asteis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Él				Ellos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Ella 	</a:t>
            </a:r>
            <a:r>
              <a:rPr lang="en-US" altLang="en-US">
                <a:solidFill>
                  <a:srgbClr val="000000"/>
                </a:solidFill>
              </a:rPr>
              <a:t>empez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ó		Ellas   	</a:t>
            </a:r>
            <a:r>
              <a:rPr lang="en-US" altLang="en-US">
                <a:solidFill>
                  <a:srgbClr val="000000"/>
                </a:solidFill>
              </a:rPr>
              <a:t>empez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aron</a:t>
            </a:r>
            <a:b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Ud.				Uds.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9A30EBB-C8AB-4F08-9AF8-446F0A67E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5D7418E-5003-4C09-9FB1-048D8E9C1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840287"/>
          </a:xfrm>
        </p:spPr>
        <p:txBody>
          <a:bodyPr/>
          <a:lstStyle/>
          <a:p>
            <a:pPr marL="609600" indent="-609600" eaLnBrk="1" hangingPunct="1"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Este fin de </a:t>
            </a:r>
            <a:r>
              <a:rPr lang="en-US" altLang="en-US" sz="2400" dirty="0" err="1"/>
              <a:t>semana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yo</a:t>
            </a:r>
            <a:r>
              <a:rPr lang="en-US" altLang="en-US" sz="2400" dirty="0"/>
              <a:t> _______ (</a:t>
            </a:r>
            <a:r>
              <a:rPr lang="en-US" altLang="en-US" sz="2400" dirty="0" err="1"/>
              <a:t>viajar</a:t>
            </a:r>
            <a:r>
              <a:rPr lang="en-US" altLang="en-US" sz="2400" dirty="0"/>
              <a:t>) a Texas para </a:t>
            </a:r>
            <a:r>
              <a:rPr lang="en-US" altLang="en-US" sz="2400" dirty="0" err="1"/>
              <a:t>visitar</a:t>
            </a:r>
            <a:r>
              <a:rPr lang="en-US" altLang="en-US" sz="2400" dirty="0"/>
              <a:t> mi </a:t>
            </a:r>
            <a:r>
              <a:rPr lang="en-US" altLang="en-US" sz="2400" dirty="0" err="1"/>
              <a:t>familia</a:t>
            </a:r>
            <a:r>
              <a:rPr lang="en-US" altLang="en-US" sz="24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Mi amigo _________ (</a:t>
            </a:r>
            <a:r>
              <a:rPr lang="en-US" altLang="en-US" sz="2400" dirty="0" err="1"/>
              <a:t>comprar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chaqueta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Old Navy.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Nosotros</a:t>
            </a:r>
            <a:r>
              <a:rPr lang="en-US" altLang="en-US" sz="2400"/>
              <a:t> ____________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escribir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carta </a:t>
            </a:r>
            <a:r>
              <a:rPr lang="en-US" altLang="en-US" sz="2400" dirty="0" err="1"/>
              <a:t>en</a:t>
            </a:r>
            <a:r>
              <a:rPr lang="en-US" altLang="en-US" sz="2400" dirty="0"/>
              <a:t> la </a:t>
            </a:r>
            <a:r>
              <a:rPr lang="en-US" altLang="en-US" sz="2400" dirty="0" err="1"/>
              <a:t>clase</a:t>
            </a:r>
            <a:r>
              <a:rPr lang="en-US" altLang="en-US" sz="2400" dirty="0"/>
              <a:t>. 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cs typeface="Tahoma" panose="020B0604030504040204" pitchFamily="34" charset="0"/>
              </a:rPr>
              <a:t>¿</a:t>
            </a:r>
            <a:r>
              <a:rPr lang="en-US" altLang="en-US" sz="2400" dirty="0" err="1">
                <a:cs typeface="Tahoma" panose="020B0604030504040204" pitchFamily="34" charset="0"/>
              </a:rPr>
              <a:t>Qué</a:t>
            </a:r>
            <a:r>
              <a:rPr lang="en-US" altLang="en-US" sz="2400" dirty="0">
                <a:cs typeface="Tahoma" panose="020B0604030504040204" pitchFamily="34" charset="0"/>
              </a:rPr>
              <a:t> _____________ (comer) </a:t>
            </a:r>
            <a:r>
              <a:rPr lang="en-US" altLang="en-US" sz="2400" dirty="0" err="1">
                <a:cs typeface="Tahoma" panose="020B0604030504040204" pitchFamily="34" charset="0"/>
              </a:rPr>
              <a:t>tú</a:t>
            </a:r>
            <a:r>
              <a:rPr lang="en-US" altLang="en-US" sz="2400" dirty="0"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cs typeface="Tahoma" panose="020B0604030504040204" pitchFamily="34" charset="0"/>
              </a:rPr>
              <a:t>ayer</a:t>
            </a:r>
            <a:r>
              <a:rPr lang="en-US" altLang="en-US" sz="2400" dirty="0">
                <a:cs typeface="Tahoma" panose="020B0604030504040204" pitchFamily="34" charset="0"/>
              </a:rPr>
              <a:t>?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 err="1">
                <a:cs typeface="Tahoma" panose="020B0604030504040204" pitchFamily="34" charset="0"/>
              </a:rPr>
              <a:t>Ellos</a:t>
            </a:r>
            <a:r>
              <a:rPr lang="en-US" altLang="en-US" sz="2400" dirty="0">
                <a:cs typeface="Tahoma" panose="020B0604030504040204" pitchFamily="34" charset="0"/>
              </a:rPr>
              <a:t> _____________ (</a:t>
            </a:r>
            <a:r>
              <a:rPr lang="en-US" altLang="en-US" sz="2400" dirty="0" err="1">
                <a:cs typeface="Tahoma" panose="020B0604030504040204" pitchFamily="34" charset="0"/>
              </a:rPr>
              <a:t>hablar</a:t>
            </a:r>
            <a:r>
              <a:rPr lang="en-US" altLang="en-US" sz="2400" dirty="0">
                <a:cs typeface="Tahoma" panose="020B0604030504040204" pitchFamily="34" charset="0"/>
              </a:rPr>
              <a:t>) </a:t>
            </a:r>
            <a:r>
              <a:rPr lang="en-US" altLang="en-US" sz="2400" dirty="0" err="1">
                <a:cs typeface="Tahoma" panose="020B0604030504040204" pitchFamily="34" charset="0"/>
              </a:rPr>
              <a:t>mucho</a:t>
            </a:r>
            <a:r>
              <a:rPr lang="en-US" altLang="en-US" sz="2400" dirty="0"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cs typeface="Tahoma" panose="020B0604030504040204" pitchFamily="34" charset="0"/>
              </a:rPr>
              <a:t>en</a:t>
            </a:r>
            <a:r>
              <a:rPr lang="en-US" altLang="en-US" sz="2400" dirty="0"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cs typeface="Tahoma" panose="020B0604030504040204" pitchFamily="34" charset="0"/>
              </a:rPr>
              <a:t>clase</a:t>
            </a:r>
            <a:r>
              <a:rPr lang="en-US" altLang="en-US" sz="2400" dirty="0">
                <a:cs typeface="Tahoma" panose="020B0604030504040204" pitchFamily="34" charset="0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 err="1">
                <a:cs typeface="Tahoma" panose="020B0604030504040204" pitchFamily="34" charset="0"/>
              </a:rPr>
              <a:t>Yo</a:t>
            </a:r>
            <a:r>
              <a:rPr lang="en-US" altLang="en-US" sz="2400" dirty="0">
                <a:cs typeface="Tahoma" panose="020B0604030504040204" pitchFamily="34" charset="0"/>
              </a:rPr>
              <a:t> _____________ (</a:t>
            </a:r>
            <a:r>
              <a:rPr lang="en-US" altLang="en-US" sz="2400" dirty="0" err="1">
                <a:cs typeface="Tahoma" panose="020B0604030504040204" pitchFamily="34" charset="0"/>
              </a:rPr>
              <a:t>almorzar</a:t>
            </a:r>
            <a:r>
              <a:rPr lang="en-US" altLang="en-US" sz="2400" dirty="0">
                <a:cs typeface="Tahoma" panose="020B0604030504040204" pitchFamily="34" charset="0"/>
              </a:rPr>
              <a:t>) con mis amigos.</a:t>
            </a:r>
          </a:p>
          <a:p>
            <a:pPr marL="609600" indent="-609600" eaLnBrk="1" hangingPunct="1">
              <a:lnSpc>
                <a:spcPct val="150000"/>
              </a:lnSpc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sz="2400" dirty="0" err="1">
                <a:cs typeface="Tahoma" panose="020B0604030504040204" pitchFamily="34" charset="0"/>
              </a:rPr>
              <a:t>Yo</a:t>
            </a:r>
            <a:r>
              <a:rPr lang="en-US" altLang="en-US" sz="2400" dirty="0">
                <a:cs typeface="Tahoma" panose="020B0604030504040204" pitchFamily="34" charset="0"/>
              </a:rPr>
              <a:t> __________ (</a:t>
            </a:r>
            <a:r>
              <a:rPr lang="en-US" altLang="en-US" sz="2400" dirty="0" err="1">
                <a:cs typeface="Tahoma" panose="020B0604030504040204" pitchFamily="34" charset="0"/>
              </a:rPr>
              <a:t>buscar</a:t>
            </a:r>
            <a:r>
              <a:rPr lang="en-US" altLang="en-US" sz="2400" dirty="0">
                <a:cs typeface="Tahoma" panose="020B0604030504040204" pitchFamily="34" charset="0"/>
              </a:rPr>
              <a:t>) un </a:t>
            </a:r>
            <a:r>
              <a:rPr lang="en-US" altLang="en-US" sz="2400" dirty="0" err="1">
                <a:cs typeface="Tahoma" panose="020B0604030504040204" pitchFamily="34" charset="0"/>
              </a:rPr>
              <a:t>lugar</a:t>
            </a:r>
            <a:r>
              <a:rPr lang="en-US" altLang="en-US" sz="2400" dirty="0">
                <a:cs typeface="Tahoma" panose="020B0604030504040204" pitchFamily="34" charset="0"/>
              </a:rPr>
              <a:t> para </a:t>
            </a:r>
            <a:r>
              <a:rPr lang="en-US" altLang="en-US" sz="2400" dirty="0" err="1">
                <a:cs typeface="Tahoma" panose="020B0604030504040204" pitchFamily="34" charset="0"/>
              </a:rPr>
              <a:t>comprar</a:t>
            </a:r>
            <a:r>
              <a:rPr lang="en-US" altLang="en-US" sz="2400" dirty="0"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cs typeface="Tahoma" panose="020B0604030504040204" pitchFamily="34" charset="0"/>
              </a:rPr>
              <a:t>zapatos</a:t>
            </a:r>
            <a:r>
              <a:rPr lang="en-US" altLang="en-US" sz="2400" dirty="0">
                <a:cs typeface="Tahoma" panose="020B0604030504040204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dirty="0">
              <a:cs typeface="Tahoma" panose="020B0604030504040204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5a9f40-00db-4015-9c20-ec530574eed4" xsi:nil="true"/>
    <lcf76f155ced4ddcb4097134ff3c332f xmlns="cc80ca20-9ac1-42ad-88ff-12ebc930e8b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21" ma:contentTypeDescription="Create a new document." ma:contentTypeScope="" ma:versionID="76699655c0119e08258dcf7f450f4d1b">
  <xsd:schema xmlns:xsd="http://www.w3.org/2001/XMLSchema" xmlns:xs="http://www.w3.org/2001/XMLSchema" xmlns:p="http://schemas.microsoft.com/office/2006/metadata/properties" xmlns:ns2="cc80ca20-9ac1-42ad-88ff-12ebc930e8b0" xmlns:ns3="6c5a9f40-00db-4015-9c20-ec530574eed4" targetNamespace="http://schemas.microsoft.com/office/2006/metadata/properties" ma:root="true" ma:fieldsID="3e321669f877593023843b9be90eb63f" ns2:_="" ns3:_="">
    <xsd:import namespace="cc80ca20-9ac1-42ad-88ff-12ebc930e8b0"/>
    <xsd:import namespace="6c5a9f40-00db-4015-9c20-ec530574e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a9f40-00db-4015-9c20-ec530574e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f4e03de-ffa2-4fec-a041-21e2f88ec22c}" ma:internalName="TaxCatchAll" ma:showField="CatchAllData" ma:web="6c5a9f40-00db-4015-9c20-ec530574e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919106-B68F-4D34-9D34-0489130AC1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B8C62D-ADC5-4BDC-B182-D5057CF97F38}">
  <ds:schemaRefs>
    <ds:schemaRef ds:uri="http://schemas.microsoft.com/office/2006/metadata/properties"/>
    <ds:schemaRef ds:uri="http://schemas.microsoft.com/office/infopath/2007/PartnerControls"/>
    <ds:schemaRef ds:uri="6c5a9f40-00db-4015-9c20-ec530574eed4"/>
    <ds:schemaRef ds:uri="cc80ca20-9ac1-42ad-88ff-12ebc930e8b0"/>
  </ds:schemaRefs>
</ds:datastoreItem>
</file>

<file path=customXml/itemProps3.xml><?xml version="1.0" encoding="utf-8"?>
<ds:datastoreItem xmlns:ds="http://schemas.openxmlformats.org/officeDocument/2006/customXml" ds:itemID="{4F2102B4-DEF5-4A92-84DE-37916F9227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6c5a9f40-00db-4015-9c20-ec530574e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</TotalTime>
  <Words>399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Tahoma</vt:lpstr>
      <vt:lpstr>Wingdings</vt:lpstr>
      <vt:lpstr>Blends</vt:lpstr>
      <vt:lpstr>iRespondQuestionMaster</vt:lpstr>
      <vt:lpstr>iRespondGraphMaster</vt:lpstr>
      <vt:lpstr>El Pretérito…el bueno, el malo y el feo…</vt:lpstr>
      <vt:lpstr>El Pretérito</vt:lpstr>
      <vt:lpstr>Los Verbos Regulares</vt:lpstr>
      <vt:lpstr>-car / -gar / -zar Verbs</vt:lpstr>
      <vt:lpstr>-car / -gar / -zar chant!</vt:lpstr>
      <vt:lpstr>Sacar – to take out</vt:lpstr>
      <vt:lpstr>Llegar – to arrive</vt:lpstr>
      <vt:lpstr>Empezar – to start / begin</vt:lpstr>
      <vt:lpstr>Practica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rjm13634</dc:creator>
  <cp:lastModifiedBy>Sarah Bowers</cp:lastModifiedBy>
  <cp:revision>11</cp:revision>
  <dcterms:created xsi:type="dcterms:W3CDTF">2006-03-20T13:12:37Z</dcterms:created>
  <dcterms:modified xsi:type="dcterms:W3CDTF">2023-03-16T15:05:57Z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0x0101002CC0784AB1F7A84BB7F92074ECE42242</vt:lpwstr>
  </property>
  <property fmtid="{D5CDD505-2E9C-101B-9397-08002B2CF9AE}" pid="5" name="MediaServiceImageTags">
    <vt:lpwstr/>
  </property>
</Properties>
</file>