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4" r:id="rId6"/>
  </p:sldMasterIdLst>
  <p:notesMasterIdLst>
    <p:notesMasterId r:id="rId25"/>
  </p:notesMasterIdLst>
  <p:handoutMasterIdLst>
    <p:handoutMasterId r:id="rId26"/>
  </p:handoutMasterIdLst>
  <p:sldIdLst>
    <p:sldId id="279" r:id="rId7"/>
    <p:sldId id="292" r:id="rId8"/>
    <p:sldId id="308" r:id="rId9"/>
    <p:sldId id="309" r:id="rId10"/>
    <p:sldId id="310" r:id="rId11"/>
    <p:sldId id="311" r:id="rId12"/>
    <p:sldId id="323" r:id="rId13"/>
    <p:sldId id="312" r:id="rId14"/>
    <p:sldId id="313" r:id="rId15"/>
    <p:sldId id="324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BB70D"/>
    <a:srgbClr val="AAF4E1"/>
    <a:srgbClr val="66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BA2C98-2916-43A8-81BB-F5BD92916D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A2FE20-81BC-436F-9043-F6B191A6A1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ABCB156-B7CD-45A9-9D3D-5567854DD012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3119B-B544-40D0-9103-BF9FA8F6B6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4F149-8E12-4FD7-90B5-CBDF6F5A02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405ABD-2891-4F67-9707-17894C7B6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8C499B-F624-48AC-9A42-8B6FB90632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3A0E3-36C9-43CA-BEFF-2A927375C0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9A05B2D-C63C-4B7E-8934-721B95804388}" type="datetimeFigureOut">
              <a:rPr lang="en-US"/>
              <a:pPr>
                <a:defRPr/>
              </a:pPr>
              <a:t>1/11/2022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D916E3-E1F3-40B9-9B0E-32F968031C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19295F5-0758-42D6-A5C7-E3007A4FD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B8717-FBF8-4F9E-AADE-17E705D921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5CF18-077C-4B74-B731-85A6E61162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A34C7DC-B00F-463B-B033-FD5CC03C02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DB22A84-7EE8-4CD0-A1C2-C66018E99A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0C67435-C65D-458F-B6ED-F24261EB1B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698F8938-14D0-4F4A-ACB7-BCF4D994B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D1157D-B55E-4A8F-87BA-6D0859ADF98B}" type="slidenum">
              <a:rPr lang="es-E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44D07F5-D939-4C1E-B7F4-55AC52E2BA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2D19002A-7089-41F3-914D-B8A971380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D060DAC5-1535-4525-A34C-C4F5F6878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F52425-CF82-4482-92FF-7612FE0E7BD9}" type="slidenum">
              <a:rPr lang="es-E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5916961A-ACA1-42B8-8815-AE29C4D85F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50A2D0CA-4F44-4617-B03B-9651C34FE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CC86B5D-9382-41D7-B706-B4FDB4310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7AB446-0F5E-4F53-AA0C-CADB1DFD4088}" type="slidenum">
              <a:rPr lang="es-E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45703020-17BA-4FC1-A69E-789A92C33B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4E8C2BCA-5D92-4375-8723-D4F5EB5DF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91B84895-4130-4821-9465-119D6446D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CF2523-208C-4F1E-9A9E-39D5B064402F}" type="slidenum">
              <a:rPr lang="es-E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603E0C1B-4B1C-4B0A-B8D3-F0B2BE449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036E15CA-B648-46C2-AD9B-39ADE6A12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51E2BFE2-716B-465E-A0C3-FC9CABA54F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A18BEA-E3FD-4D09-8DA4-93AB73A6EEFC}" type="slidenum">
              <a:rPr lang="es-E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9402BBAB-100E-4331-8F94-02BB9596D1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A0E510DC-51D5-4DA8-93C6-A9990446B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EEE2512-D546-4E2F-ABD0-D48A7EAFD4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CE745A5-6985-4129-997A-483C5D422A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221AE76-D4CF-4DE7-8C5B-48810233C4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0F1932D-0159-4C9C-B608-7F213C1F2D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47A38773-8DA0-4010-B4B5-3EC75F3C34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6B861415-3172-4603-9EC1-95E36FF819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16702C0E-1C9E-4F52-BF17-111B5AC7A7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1E4805-7164-47AF-814C-985C44A68C97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81C776E5-37F1-4173-89CF-C6B8C41CD4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9E499D85-3798-4C1F-891C-DAF10102A6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43A95B68-2E15-4987-AB22-0BDEC02683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292DF0-52F4-41E7-B675-292803DB347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A290017-4220-480F-90AA-C506DB2022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201209F-976F-4BDA-B59B-D05CCE6EC7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9E6FB07-A485-4658-9239-D9EDC92F2C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09A9D88-E080-4220-AD6B-D6A5F625A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135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9E6FB07-A485-4658-9239-D9EDC92F2C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09A9D88-E080-4220-AD6B-D6A5F625A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51A5370-01BF-480B-B5A3-82C4C45278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2C0BAE2-197C-40B5-B4C9-8F2A042E98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427AB6-E32D-4BC6-9E78-7A7FE1E97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0014BA-3101-4E45-A1E9-7827C5292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E0B273-57A4-4A22-A4A4-83ADCAF20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876E-9D37-4591-93F3-41012B6CC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05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18F47D-B57C-4851-AEEC-753606C42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DD695E-6707-4F06-8686-7C635967C9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CDC813-11E0-4710-AE47-DCA278FC50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44FE7-2404-482C-BD1C-DAF1951DED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10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9BB91A-8F9B-4D08-B8B2-2CF835AD1D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18FEEA-330A-4C91-BF84-D1EFAD3F4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01FC0F-9921-47D0-83F9-3704C9DC7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31379-6F5F-4E9C-846D-759D0FF7C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57CFE0-FF14-4E10-8BE9-F11F6FBB1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A35B1F-6B35-4E31-B4D4-A8F76B97C9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6497AF-C231-4B6E-A927-C4BDBA6E6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7678C-4491-4E50-9FAA-0283BC557D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065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8E0C8C-9535-41F8-8F02-6541CA86C6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AD1EAF-ECD8-4658-B81F-AFE9FE710B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A08EA6-6FC3-4161-BA63-B0DA28D70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BB443BB-8264-4917-BD06-5362A8A38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271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D5B7E1-27BF-4E49-B6C4-0E0EF59C6C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ACA25B-F008-49A8-A4C0-5D7F5E913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999071-C50E-41DB-A17D-856D64ED9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0795217-6DD3-4596-A06B-4E2499742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132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207B6-A3CC-49DA-88E8-C52EED946D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20948-0576-442F-86AC-B1520EA91F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845C2-F2C3-4021-AC25-6167E8865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BEDACE8-64A0-4790-B1BE-62F8A8B809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259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C68C2C-D817-430F-B5AE-8D1B5EFCD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87A1BE-01C2-4746-BFB0-D7C58A8A7E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A79A8CF-6A5B-4A1E-B480-3FB1FB466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0FBFF29-97AE-489E-AAB7-120678984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671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E8E87A4-B8CA-4E6E-8F94-4E2E644D4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9499B1-2F4D-4D95-A716-A867BB79F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4E24D9-E01B-4EBC-A4B3-955E079B9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2BDBA38-4C09-47D3-B2AE-3B8434F204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53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8A018B-7C6C-4163-A1D0-C738799D9B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641B82-6500-4CD9-8FAD-8FEC81395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CC9FC4F-EC74-4FAF-A22E-CB62B2B8F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871618C-32A4-4A86-B5D5-1AB08FE39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012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E3C5B-8EAA-4B88-A167-A4AC84EE6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82186-4213-4AEC-8773-229E37922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27E67-27CF-47F4-B2D2-71388148C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C1F3FBE-D31E-4E33-A4CB-0C7BF08EF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8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DA9854-3703-4BFA-A7BB-6E00CD1862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A8D23A-1F50-48D5-85CC-63D4DF4A7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866731-EC52-4C76-8B6A-CCD14B0767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D6996-E172-4861-B5DF-CB8A2EDE36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55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A7B48-F847-4C0A-97EA-B3EE7272FA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9E148-637A-4F42-8D69-72C368C7C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ED3C5-BD29-462F-B1E1-5364194A15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488AE63-D876-405A-8663-9870045CB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618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8CDB61-2915-4A68-AC63-35C529E5B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8EF12F-CC09-4282-AD1E-CEF5E49311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09795C-1574-475E-A8AB-0E7A5E487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A6D89EB-A46C-4B30-A45A-5B00AD150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120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25A342-0418-40D3-8883-03BCDB74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E3525F-1DF7-4AE5-9341-4C3DAC53A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94DC57-FCF6-4B70-8DE0-1F43A6AF3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867FC69-7C42-460D-939F-B4873F2EC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003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424571E-BD49-437D-AC79-3A6956AB9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6DC69F-F373-4EE7-9B71-5596A54D9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859107-7757-4B46-A0C0-FD9F21233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5CD2B12-410B-42FA-8251-60C63F847F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111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EE570-14D4-4838-A153-307773BBC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617C55-D6FA-4409-BA99-E290DF7880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1B807D-8A9F-40A2-840B-8237BD515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70E1BDA-C418-4DA9-8209-0EA5DBB0B4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1668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53A871-81BE-4162-8576-26E1E41CA9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E546EB-CAFD-4E4B-A80E-1EB19125F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4EB02E-CB8F-411A-919E-BAFCA2FC9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05F76D3-F621-4650-AF99-8089DFC19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492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4E5D2-C5B7-4CE0-81A6-684F9C6B9F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45226-034B-466E-8D45-6A9FF048D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04DDF-AA36-46B7-9E5A-45C034F4A2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CA7B241-E624-4ED4-BC34-77CFA47D5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35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FC1BDF-2F85-4E1A-BB0C-A3EB8266C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18D418-19E5-421E-9BC2-0B3F66DA30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A60BB7D-5147-48E8-A51E-7168CA021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655278D-4482-4291-9D82-614C7EBC1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2455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41A9294-DBF4-48E9-A127-BAB6FB426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A318C6-CC54-41A6-A171-A0E43260E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48AD5A-9C04-4F6C-8B59-C99C9BA4F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F146548-AEEA-40EC-9EE9-E998300D0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384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6F87A80-F4A9-43F8-9308-949011C2D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5E53CDE-4C9F-48F8-B5E9-A8DE00B93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4F90A4-5A3B-4E44-8E40-F7EC333AC3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13C6637-2C88-4E2E-A5ED-49D879FD6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9EF4E6-C2AC-48AC-9339-95705E080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4EF659-AE8D-4A0E-B00F-A23D64D67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C6C2F3-DF70-49D6-99EB-E310A13C8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447E3-70BB-448C-BA82-D716FBDC3E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3209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25D44-454B-4360-951F-1782599ED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5C8C5-FA4A-4775-B70E-0D2CAF9EA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3F969-EBCD-4907-B353-BF7292C33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86C0952-2214-4A23-929F-CBDE16432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418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6D661-4A91-478A-ADAA-D18185918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1E19D-04E2-4313-AB62-D72C4DD2C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725F8-BD93-4841-B986-E79AB70D30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ADE19EC-BCFF-4008-89B2-B14BC94254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7602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BB4DF7-8B04-42CE-87BB-5AF5AD654E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178593-8BDF-4D23-B9EE-A8EDCCB7E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409F94-EA38-4D68-8C0A-74947CFA7C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7BBEA30-ABEF-47F5-B67A-A08BA65AF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5854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18DE73-9866-4EF8-AC1D-F338B98D4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961CF3-2ACF-4D8C-8C56-4489163249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2735D2-2F27-4442-9BA8-48DBCFB6E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5A286EA-D513-4D39-BD5B-F8DA53C38B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759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DB5A35-8C48-4FA4-950C-29B2D73C24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A6C5AFE-240E-4D82-A197-2E9818164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9757A5-E145-4031-962A-F348518D27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97D33E-762C-43E5-8495-B727E54FA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27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FA8FAE-31B8-48E7-B608-97D333D81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EBCF22-AF7B-4CD7-BF15-DB561415B2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451109-FB2D-45E2-B106-4563CC8A0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4CDC8-4F05-4BBD-AEF3-60967FB958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3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B5690D-93EE-48BD-A9D3-8AA56653AD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B76E405-7FE1-4BA1-819F-6F3D4DAA67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4EEFC17-8190-4B39-BCBC-1CE21BDB7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857A7-B2EF-47EF-8B84-D987C36F4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33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7EBA547-D6D0-49CB-9602-0F4F20387C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84D686-ECDA-43EF-A2B3-A14DBE0DF8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8B41DE-5EA1-45BF-8109-279D24580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13136-588F-4D3F-BCC8-360E2C0FF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91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C0E1389-C6D9-49A4-8E8A-B2330F961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BDBE6FD-110E-4D09-B3F4-1BA0C0D35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CB55B0-0D2E-4D2E-BF5B-8F690A7A4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E6C76-B33C-4F70-AEB4-0FC69837A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80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0643EF-8883-42AA-81C7-F409DA1675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3D6382-9C90-4D31-8F58-B1DC1F7DF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6D9019-EE53-4546-B0C1-13044BA7A3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9C994-9C29-441A-9DAA-AFA0974A2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68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0AACE2-F1E5-469D-AB08-F1FA39ED5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84369C-8602-4031-B3FD-842D870FC9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2D821D-48AF-4C84-BCC5-F4E76BC8E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04109-3D9F-4333-8C88-79B6F5506F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67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1D55FDE-1048-4A5B-92AE-B7E1CB4FC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479DDAF-8989-4795-A97E-3DF475FEB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AB2B35-E731-4FDE-9843-0E8557EA91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2BC003-8CC7-4514-875E-60ABAE64BA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6CC86A4-F55B-494E-9B4E-C382333304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6D4071-B41D-4D4B-B659-D71F64F4A3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  <p:sldLayoutId id="2147484279" r:id="rId11"/>
    <p:sldLayoutId id="214748428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>
            <a:extLst>
              <a:ext uri="{FF2B5EF4-FFF2-40B4-BE49-F238E27FC236}">
                <a16:creationId xmlns:a16="http://schemas.microsoft.com/office/drawing/2014/main" id="{D47CDA60-FEA6-4AF8-B234-8F9C54F60F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>
            <a:extLst>
              <a:ext uri="{FF2B5EF4-FFF2-40B4-BE49-F238E27FC236}">
                <a16:creationId xmlns:a16="http://schemas.microsoft.com/office/drawing/2014/main" id="{F2A427C8-9DA4-4FAB-9CDD-8D602F8D23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A.) Response A</a:t>
            </a:r>
          </a:p>
        </p:txBody>
      </p:sp>
      <p:sp>
        <p:nvSpPr>
          <p:cNvPr id="2052" name="BShape">
            <a:extLst>
              <a:ext uri="{FF2B5EF4-FFF2-40B4-BE49-F238E27FC236}">
                <a16:creationId xmlns:a16="http://schemas.microsoft.com/office/drawing/2014/main" id="{3CD814C3-5585-4534-A264-746058184C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B.) Response B</a:t>
            </a:r>
          </a:p>
        </p:txBody>
      </p:sp>
      <p:sp>
        <p:nvSpPr>
          <p:cNvPr id="2053" name="CShape">
            <a:extLst>
              <a:ext uri="{FF2B5EF4-FFF2-40B4-BE49-F238E27FC236}">
                <a16:creationId xmlns:a16="http://schemas.microsoft.com/office/drawing/2014/main" id="{B36E14FC-657F-4C3A-8186-667CF84B75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C.) Response C</a:t>
            </a:r>
          </a:p>
        </p:txBody>
      </p:sp>
      <p:sp>
        <p:nvSpPr>
          <p:cNvPr id="2054" name="DShape">
            <a:extLst>
              <a:ext uri="{FF2B5EF4-FFF2-40B4-BE49-F238E27FC236}">
                <a16:creationId xmlns:a16="http://schemas.microsoft.com/office/drawing/2014/main" id="{7E639890-326F-4B45-B716-BC999D14BA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D.) Response D</a:t>
            </a:r>
          </a:p>
        </p:txBody>
      </p:sp>
      <p:sp>
        <p:nvSpPr>
          <p:cNvPr id="2055" name="EShape">
            <a:extLst>
              <a:ext uri="{FF2B5EF4-FFF2-40B4-BE49-F238E27FC236}">
                <a16:creationId xmlns:a16="http://schemas.microsoft.com/office/drawing/2014/main" id="{01E00948-BF2C-4263-92D6-496DBD065F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>
            <a:extLst>
              <a:ext uri="{FF2B5EF4-FFF2-40B4-BE49-F238E27FC236}">
                <a16:creationId xmlns:a16="http://schemas.microsoft.com/office/drawing/2014/main" id="{6EDF1681-67FB-4771-AF6F-7CBB60BD63D8}"/>
              </a:ext>
            </a:extLst>
          </p:cNvPr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>
            <a:extLst>
              <a:ext uri="{FF2B5EF4-FFF2-40B4-BE49-F238E27FC236}">
                <a16:creationId xmlns:a16="http://schemas.microsoft.com/office/drawing/2014/main" id="{59035D5D-B6F7-46C8-93A7-40ABC7B6259E}"/>
              </a:ext>
            </a:extLst>
          </p:cNvPr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02A29D30-DC49-4126-9AB4-2A98AA4D35C9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>
            <a:extLst>
              <a:ext uri="{FF2B5EF4-FFF2-40B4-BE49-F238E27FC236}">
                <a16:creationId xmlns:a16="http://schemas.microsoft.com/office/drawing/2014/main" id="{E3B7EF58-2B28-4647-B669-A56C975245E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>
              <a:extLst>
                <a:ext uri="{FF2B5EF4-FFF2-40B4-BE49-F238E27FC236}">
                  <a16:creationId xmlns:a16="http://schemas.microsoft.com/office/drawing/2014/main" id="{33B1FD82-BCA4-4F60-9435-EEE09FA8E4D9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>
              <a:extLst>
                <a:ext uri="{FF2B5EF4-FFF2-40B4-BE49-F238E27FC236}">
                  <a16:creationId xmlns:a16="http://schemas.microsoft.com/office/drawing/2014/main" id="{947C0BF3-5BBB-4B6F-AC5C-738642ED11FC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6" name="PercentLabelGroup">
            <a:extLst>
              <a:ext uri="{FF2B5EF4-FFF2-40B4-BE49-F238E27FC236}">
                <a16:creationId xmlns:a16="http://schemas.microsoft.com/office/drawing/2014/main" id="{EA2FA2FE-84D0-43BA-B806-229C6299D40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A4B3C94E-2775-4D63-B391-2AB60C2A0FC8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>
              <a:extLst>
                <a:ext uri="{FF2B5EF4-FFF2-40B4-BE49-F238E27FC236}">
                  <a16:creationId xmlns:a16="http://schemas.microsoft.com/office/drawing/2014/main" id="{B03A7B22-BB56-4537-9210-9A4905B74B9F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>
              <a:extLst>
                <a:ext uri="{FF2B5EF4-FFF2-40B4-BE49-F238E27FC236}">
                  <a16:creationId xmlns:a16="http://schemas.microsoft.com/office/drawing/2014/main" id="{B2E58696-3B31-41E6-9861-E776E6D13E63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>
              <a:extLst>
                <a:ext uri="{FF2B5EF4-FFF2-40B4-BE49-F238E27FC236}">
                  <a16:creationId xmlns:a16="http://schemas.microsoft.com/office/drawing/2014/main" id="{D0223838-0B40-44CE-85C4-640252DCFEB5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>
              <a:extLst>
                <a:ext uri="{FF2B5EF4-FFF2-40B4-BE49-F238E27FC236}">
                  <a16:creationId xmlns:a16="http://schemas.microsoft.com/office/drawing/2014/main" id="{B0BFEE59-DB65-4494-A31C-FA4BFAA337E9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>
            <a:extLst>
              <a:ext uri="{FF2B5EF4-FFF2-40B4-BE49-F238E27FC236}">
                <a16:creationId xmlns:a16="http://schemas.microsoft.com/office/drawing/2014/main" id="{F7A58AF0-863D-4BA4-A2F1-611C883A953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>
              <a:extLst>
                <a:ext uri="{FF2B5EF4-FFF2-40B4-BE49-F238E27FC236}">
                  <a16:creationId xmlns:a16="http://schemas.microsoft.com/office/drawing/2014/main" id="{21F800EF-C6E5-46D3-A984-BF39338EB661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>
              <a:extLst>
                <a:ext uri="{FF2B5EF4-FFF2-40B4-BE49-F238E27FC236}">
                  <a16:creationId xmlns:a16="http://schemas.microsoft.com/office/drawing/2014/main" id="{BCE6BB38-2037-4883-9F30-878DB06F5127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>
              <a:extLst>
                <a:ext uri="{FF2B5EF4-FFF2-40B4-BE49-F238E27FC236}">
                  <a16:creationId xmlns:a16="http://schemas.microsoft.com/office/drawing/2014/main" id="{4F269E62-53E0-4151-8840-C50F4611E6A2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8" name="XLabelGroup">
            <a:extLst>
              <a:ext uri="{FF2B5EF4-FFF2-40B4-BE49-F238E27FC236}">
                <a16:creationId xmlns:a16="http://schemas.microsoft.com/office/drawing/2014/main" id="{E5FA67C3-C362-4322-91DC-6379995A43E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>
              <a:extLst>
                <a:ext uri="{FF2B5EF4-FFF2-40B4-BE49-F238E27FC236}">
                  <a16:creationId xmlns:a16="http://schemas.microsoft.com/office/drawing/2014/main" id="{04EF846F-8FE4-48E2-ACCB-C3D44D5F4979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>
              <a:extLst>
                <a:ext uri="{FF2B5EF4-FFF2-40B4-BE49-F238E27FC236}">
                  <a16:creationId xmlns:a16="http://schemas.microsoft.com/office/drawing/2014/main" id="{F4452776-D823-42F9-B30C-64033401ECB2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>
              <a:extLst>
                <a:ext uri="{FF2B5EF4-FFF2-40B4-BE49-F238E27FC236}">
                  <a16:creationId xmlns:a16="http://schemas.microsoft.com/office/drawing/2014/main" id="{462DEEB7-E8B4-47C3-9DA2-0795A1B96EA1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>
              <a:extLst>
                <a:ext uri="{FF2B5EF4-FFF2-40B4-BE49-F238E27FC236}">
                  <a16:creationId xmlns:a16="http://schemas.microsoft.com/office/drawing/2014/main" id="{10C8CC96-D351-43D2-AD19-08D5F5F6D5BC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>
              <a:extLst>
                <a:ext uri="{FF2B5EF4-FFF2-40B4-BE49-F238E27FC236}">
                  <a16:creationId xmlns:a16="http://schemas.microsoft.com/office/drawing/2014/main" id="{D8E00A5C-5E91-4330-A484-EDB1BC11F860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>
            <a:extLst>
              <a:ext uri="{FF2B5EF4-FFF2-40B4-BE49-F238E27FC236}">
                <a16:creationId xmlns:a16="http://schemas.microsoft.com/office/drawing/2014/main" id="{C62886FF-A62A-4373-B646-85D0339E168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>
              <a:extLst>
                <a:ext uri="{FF2B5EF4-FFF2-40B4-BE49-F238E27FC236}">
                  <a16:creationId xmlns:a16="http://schemas.microsoft.com/office/drawing/2014/main" id="{B4E8150C-679D-49C5-8979-35322497A140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>
              <a:extLst>
                <a:ext uri="{FF2B5EF4-FFF2-40B4-BE49-F238E27FC236}">
                  <a16:creationId xmlns:a16="http://schemas.microsoft.com/office/drawing/2014/main" id="{74F4D3DD-0033-4E6E-9051-4D90A012C08E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>
              <a:extLst>
                <a:ext uri="{FF2B5EF4-FFF2-40B4-BE49-F238E27FC236}">
                  <a16:creationId xmlns:a16="http://schemas.microsoft.com/office/drawing/2014/main" id="{A64580AC-A5BD-4B70-A9B9-D05D60A43F0A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>
              <a:extLst>
                <a:ext uri="{FF2B5EF4-FFF2-40B4-BE49-F238E27FC236}">
                  <a16:creationId xmlns:a16="http://schemas.microsoft.com/office/drawing/2014/main" id="{1C4E5F0E-A30F-487C-AAAB-EE2793613F13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>
              <a:extLst>
                <a:ext uri="{FF2B5EF4-FFF2-40B4-BE49-F238E27FC236}">
                  <a16:creationId xmlns:a16="http://schemas.microsoft.com/office/drawing/2014/main" id="{F1C50C3B-4D08-437B-AAB3-69B97736C343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>
              <a:extLst>
                <a:ext uri="{FF2B5EF4-FFF2-40B4-BE49-F238E27FC236}">
                  <a16:creationId xmlns:a16="http://schemas.microsoft.com/office/drawing/2014/main" id="{29409432-8FE2-4C88-A416-E428429A06D3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>
            <a:extLst>
              <a:ext uri="{FF2B5EF4-FFF2-40B4-BE49-F238E27FC236}">
                <a16:creationId xmlns:a16="http://schemas.microsoft.com/office/drawing/2014/main" id="{93227D4F-CE7C-48DB-A56A-30FF6E78B00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>
              <a:extLst>
                <a:ext uri="{FF2B5EF4-FFF2-40B4-BE49-F238E27FC236}">
                  <a16:creationId xmlns:a16="http://schemas.microsoft.com/office/drawing/2014/main" id="{EE37DD39-5CC0-4373-950A-CF8E6B9A7666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>
              <a:extLst>
                <a:ext uri="{FF2B5EF4-FFF2-40B4-BE49-F238E27FC236}">
                  <a16:creationId xmlns:a16="http://schemas.microsoft.com/office/drawing/2014/main" id="{E1E3C10A-F41D-4CCF-A7D8-36F51C1E228D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>
              <a:extLst>
                <a:ext uri="{FF2B5EF4-FFF2-40B4-BE49-F238E27FC236}">
                  <a16:creationId xmlns:a16="http://schemas.microsoft.com/office/drawing/2014/main" id="{F734EDD8-5CDC-493C-924B-4B0B5F04F1C2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>
              <a:extLst>
                <a:ext uri="{FF2B5EF4-FFF2-40B4-BE49-F238E27FC236}">
                  <a16:creationId xmlns:a16="http://schemas.microsoft.com/office/drawing/2014/main" id="{180DD32D-C0D6-4032-AAE3-FCFCCA355D2F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99C353D-5E69-4052-A5EB-88689CDCE0E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eaLnBrk="1" hangingPunct="1"/>
            <a:r>
              <a:rPr lang="es-ES" altLang="en-US" sz="6000" b="1" u="sng" dirty="0" err="1">
                <a:solidFill>
                  <a:schemeClr val="tx1"/>
                </a:solidFill>
              </a:rPr>
              <a:t>Warm</a:t>
            </a:r>
            <a:r>
              <a:rPr lang="es-ES" altLang="en-US" sz="6000" b="1" u="sng" dirty="0">
                <a:solidFill>
                  <a:schemeClr val="tx1"/>
                </a:solidFill>
              </a:rPr>
              <a:t> Up</a:t>
            </a:r>
            <a:br>
              <a:rPr lang="es-ES" altLang="en-US" sz="6000" b="1" u="sng" dirty="0">
                <a:solidFill>
                  <a:schemeClr val="tx1"/>
                </a:solidFill>
              </a:rPr>
            </a:br>
            <a:br>
              <a:rPr lang="es-ES" altLang="en-US" sz="6000" b="1" u="sng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Answer in Spanish: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¿</a:t>
            </a:r>
            <a:r>
              <a:rPr lang="en-US" altLang="en-US" sz="4400" b="1" dirty="0"/>
              <a:t>De </a:t>
            </a:r>
            <a:r>
              <a:rPr lang="en-US" altLang="en-US" sz="4400" b="1" dirty="0" err="1"/>
              <a:t>dónde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eres</a:t>
            </a:r>
            <a:r>
              <a:rPr lang="en-US" altLang="en-US" b="1" dirty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ransition advTm="6359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277B7-E364-4DD6-9CA7-B519FA02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4 Basic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8DB0B-7536-4C06-A731-D2A374664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02240"/>
            <a:ext cx="8229600" cy="5867400"/>
          </a:xfrm>
        </p:spPr>
        <p:txBody>
          <a:bodyPr/>
          <a:lstStyle/>
          <a:p>
            <a:r>
              <a:rPr lang="en-US" sz="2800" dirty="0"/>
              <a:t>¿</a:t>
            </a:r>
            <a:r>
              <a:rPr lang="en-US" sz="2800" dirty="0" err="1"/>
              <a:t>Cómo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llamas?</a:t>
            </a:r>
          </a:p>
          <a:p>
            <a:pPr lvl="1"/>
            <a:r>
              <a:rPr lang="en-US" sz="2400" dirty="0"/>
              <a:t>Soy _______</a:t>
            </a:r>
          </a:p>
          <a:p>
            <a:pPr lvl="1"/>
            <a:r>
              <a:rPr lang="en-US" sz="2400" dirty="0"/>
              <a:t>Me </a:t>
            </a:r>
            <a:r>
              <a:rPr lang="en-US" sz="2400" dirty="0" err="1"/>
              <a:t>lllamo</a:t>
            </a:r>
            <a:r>
              <a:rPr lang="en-US" sz="2400" dirty="0"/>
              <a:t> _______</a:t>
            </a:r>
          </a:p>
          <a:p>
            <a:pPr lvl="1"/>
            <a:endParaRPr lang="en-US" sz="2400" dirty="0"/>
          </a:p>
          <a:p>
            <a:r>
              <a:rPr lang="en-US" sz="2800" dirty="0"/>
              <a:t>¿</a:t>
            </a:r>
            <a:r>
              <a:rPr lang="en-US" sz="2800" dirty="0" err="1"/>
              <a:t>Cómo</a:t>
            </a:r>
            <a:r>
              <a:rPr lang="en-US" sz="2800" dirty="0"/>
              <a:t> </a:t>
            </a:r>
            <a:r>
              <a:rPr lang="en-US" sz="2800" dirty="0" err="1"/>
              <a:t>estás</a:t>
            </a:r>
            <a:r>
              <a:rPr lang="en-US" sz="2800" dirty="0"/>
              <a:t>?</a:t>
            </a:r>
          </a:p>
          <a:p>
            <a:pPr lvl="1"/>
            <a:r>
              <a:rPr lang="en-US" sz="2400" dirty="0" err="1"/>
              <a:t>Estoy</a:t>
            </a:r>
            <a:r>
              <a:rPr lang="en-US" sz="2400" dirty="0"/>
              <a:t> _____</a:t>
            </a:r>
          </a:p>
          <a:p>
            <a:pPr lvl="1"/>
            <a:endParaRPr lang="en-US" sz="2400" dirty="0"/>
          </a:p>
          <a:p>
            <a:r>
              <a:rPr lang="en-US" sz="2800" dirty="0"/>
              <a:t>¿De </a:t>
            </a:r>
            <a:r>
              <a:rPr lang="en-US" sz="2800" dirty="0" err="1"/>
              <a:t>dónde</a:t>
            </a:r>
            <a:r>
              <a:rPr lang="en-US" sz="2800" dirty="0"/>
              <a:t> </a:t>
            </a:r>
            <a:r>
              <a:rPr lang="en-US" sz="2800" dirty="0" err="1"/>
              <a:t>eres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Soy de ____</a:t>
            </a:r>
          </a:p>
          <a:p>
            <a:pPr lvl="1"/>
            <a:endParaRPr lang="en-US" sz="2400" dirty="0"/>
          </a:p>
          <a:p>
            <a:r>
              <a:rPr lang="en-US" sz="2800" dirty="0"/>
              <a:t>¿</a:t>
            </a:r>
            <a:r>
              <a:rPr lang="en-US" sz="2800" dirty="0" err="1"/>
              <a:t>Cuántos</a:t>
            </a:r>
            <a:r>
              <a:rPr lang="en-US" sz="2800" dirty="0"/>
              <a:t> </a:t>
            </a:r>
            <a:r>
              <a:rPr lang="en-US" sz="2800" dirty="0" err="1"/>
              <a:t>años</a:t>
            </a:r>
            <a:r>
              <a:rPr lang="en-US" sz="2800" dirty="0"/>
              <a:t> </a:t>
            </a:r>
            <a:r>
              <a:rPr lang="en-US" sz="2800" dirty="0" err="1"/>
              <a:t>tienes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Tengo __#__ </a:t>
            </a:r>
            <a:r>
              <a:rPr lang="en-US" sz="2400" dirty="0" err="1"/>
              <a:t>años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5858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70841F8-CC31-42A2-B196-EC8BDA032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1-10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186D602-BC6D-4E5B-BA21-551D1A904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41148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0 - cero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1 - uno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2 - dos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3 - tres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4 - cuatro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5 - cinco</a:t>
            </a:r>
          </a:p>
        </p:txBody>
      </p:sp>
      <p:sp>
        <p:nvSpPr>
          <p:cNvPr id="61444" name="Line 6">
            <a:extLst>
              <a:ext uri="{FF2B5EF4-FFF2-40B4-BE49-F238E27FC236}">
                <a16:creationId xmlns:a16="http://schemas.microsoft.com/office/drawing/2014/main" id="{83B2496E-89EC-48BA-AB94-6D376160B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1430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Rectangle 8">
            <a:extLst>
              <a:ext uri="{FF2B5EF4-FFF2-40B4-BE49-F238E27FC236}">
                <a16:creationId xmlns:a16="http://schemas.microsoft.com/office/drawing/2014/main" id="{516C2A68-420A-456E-9195-997486ADA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590800"/>
            <a:ext cx="259397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6 - seis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7 - siete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8 - ocho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9 - nueve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10 - diez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23C5258-8BFC-4357-8B6F-F079553CF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11-20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FF6F1C7-A8AB-4C1D-B2BC-1DA4BD9A5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41148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11 - once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12 - doce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13 - trece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14 - catorce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15 - quince</a:t>
            </a:r>
          </a:p>
        </p:txBody>
      </p:sp>
      <p:sp>
        <p:nvSpPr>
          <p:cNvPr id="63492" name="Line 6">
            <a:extLst>
              <a:ext uri="{FF2B5EF4-FFF2-40B4-BE49-F238E27FC236}">
                <a16:creationId xmlns:a16="http://schemas.microsoft.com/office/drawing/2014/main" id="{99CC8F1D-92AB-45A3-825D-EF687891F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095375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Rectangle 8">
            <a:extLst>
              <a:ext uri="{FF2B5EF4-FFF2-40B4-BE49-F238E27FC236}">
                <a16:creationId xmlns:a16="http://schemas.microsoft.com/office/drawing/2014/main" id="{622A9F42-09FC-42BE-B952-8752C4843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513" y="1095375"/>
            <a:ext cx="57181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16 - diez y seis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séis)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17 - diez y siete   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siete)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18 - diez y ocho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ocho)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19 - diez y nueve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nueve)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20 - veinte</a:t>
            </a:r>
          </a:p>
        </p:txBody>
      </p:sp>
      <p:sp>
        <p:nvSpPr>
          <p:cNvPr id="63494" name="TextBox 1">
            <a:extLst>
              <a:ext uri="{FF2B5EF4-FFF2-40B4-BE49-F238E27FC236}">
                <a16:creationId xmlns:a16="http://schemas.microsoft.com/office/drawing/2014/main" id="{549A2CA1-3712-4056-BFDD-CB8324C21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1981200"/>
            <a:ext cx="1752600" cy="286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</a:rPr>
              <a:t>**The #s 16-19 do a smooshing together of the 3 words.  The z</a:t>
            </a:r>
            <a:r>
              <a:rPr lang="en-US" altLang="en-US" sz="1800">
                <a:solidFill>
                  <a:srgbClr val="00B050"/>
                </a:solidFill>
                <a:sym typeface="Wingdings" panose="05000000000000000000" pitchFamily="2" charset="2"/>
              </a:rPr>
              <a:t>c &amp; the yi.  You could write the number either way you want, though.**</a:t>
            </a:r>
            <a:endParaRPr lang="en-US" altLang="en-US" sz="180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2C95470-13A4-49D6-B97B-A9096C8CC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20-29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6974C85-3E5B-4850-A86C-D7946E005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40386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20 – veinte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21 – veint</a:t>
            </a:r>
            <a:r>
              <a:rPr lang="es-ES" altLang="en-US" sz="3300">
                <a:solidFill>
                  <a:srgbClr val="FF0000"/>
                </a:solidFill>
              </a:rPr>
              <a:t>e y </a:t>
            </a:r>
            <a:r>
              <a:rPr lang="es-ES" altLang="en-US" sz="3300"/>
              <a:t>uno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22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dos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23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tres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24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cuatro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25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cinco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26 – veint</a:t>
            </a:r>
            <a:r>
              <a:rPr lang="es-ES" altLang="en-US" sz="3300">
                <a:solidFill>
                  <a:srgbClr val="FF0000"/>
                </a:solidFill>
              </a:rPr>
              <a:t>e y </a:t>
            </a:r>
            <a:r>
              <a:rPr lang="es-ES" altLang="en-US" sz="3300"/>
              <a:t>seis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27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siete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28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ocho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29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nueve</a:t>
            </a:r>
          </a:p>
        </p:txBody>
      </p:sp>
      <p:sp>
        <p:nvSpPr>
          <p:cNvPr id="65540" name="TextBox 1">
            <a:extLst>
              <a:ext uri="{FF2B5EF4-FFF2-40B4-BE49-F238E27FC236}">
                <a16:creationId xmlns:a16="http://schemas.microsoft.com/office/drawing/2014/main" id="{3F0B5108-2375-47E4-963D-D1BE50604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089150"/>
            <a:ext cx="1752600" cy="369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</a:rPr>
              <a:t>**The 20s can also do a smooshing together of the 3 words.  The “e” on the end of “veinte” drops off and</a:t>
            </a:r>
            <a:r>
              <a:rPr lang="en-US" altLang="en-US" sz="1800">
                <a:solidFill>
                  <a:srgbClr val="00B050"/>
                </a:solidFill>
                <a:sym typeface="Wingdings" panose="05000000000000000000" pitchFamily="2" charset="2"/>
              </a:rPr>
              <a:t> the yi.  You could write the number either way you want, though.**</a:t>
            </a:r>
            <a:endParaRPr lang="en-US" altLang="en-US" sz="1800">
              <a:solidFill>
                <a:srgbClr val="00B050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E77F67-BD46-4468-9B73-3243867D6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813" y="1039813"/>
            <a:ext cx="4038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endParaRPr lang="es-ES" altLang="en-US" sz="3300" kern="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uno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dós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trés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cuatro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cinco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séis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siete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ocho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nueve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FAC29BE-A159-4532-B083-31A6290531DD}"/>
              </a:ext>
            </a:extLst>
          </p:cNvPr>
          <p:cNvCxnSpPr/>
          <p:nvPr/>
        </p:nvCxnSpPr>
        <p:spPr>
          <a:xfrm>
            <a:off x="3505200" y="19050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FF40D33-9F46-41CC-B58F-7056715AE2DC}"/>
              </a:ext>
            </a:extLst>
          </p:cNvPr>
          <p:cNvCxnSpPr/>
          <p:nvPr/>
        </p:nvCxnSpPr>
        <p:spPr>
          <a:xfrm>
            <a:off x="3390900" y="24384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A4B00D-24BB-4487-B39B-42A559A8CC45}"/>
              </a:ext>
            </a:extLst>
          </p:cNvPr>
          <p:cNvCxnSpPr/>
          <p:nvPr/>
        </p:nvCxnSpPr>
        <p:spPr>
          <a:xfrm>
            <a:off x="3402013" y="29718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329CEAB-0787-4D5B-BADB-4A8B2F16E1DE}"/>
              </a:ext>
            </a:extLst>
          </p:cNvPr>
          <p:cNvCxnSpPr/>
          <p:nvPr/>
        </p:nvCxnSpPr>
        <p:spPr>
          <a:xfrm>
            <a:off x="3875088" y="3581400"/>
            <a:ext cx="2667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6E5F0FA-2526-4E32-97A6-2A1F2D06B393}"/>
              </a:ext>
            </a:extLst>
          </p:cNvPr>
          <p:cNvCxnSpPr/>
          <p:nvPr/>
        </p:nvCxnSpPr>
        <p:spPr>
          <a:xfrm>
            <a:off x="3695700" y="4114800"/>
            <a:ext cx="44608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B09C841-8AEA-4DB4-978D-CFFFBBEAAFA8}"/>
              </a:ext>
            </a:extLst>
          </p:cNvPr>
          <p:cNvCxnSpPr/>
          <p:nvPr/>
        </p:nvCxnSpPr>
        <p:spPr>
          <a:xfrm>
            <a:off x="3505200" y="46482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13B0220-4948-4F85-A768-EE3F5E5D6367}"/>
              </a:ext>
            </a:extLst>
          </p:cNvPr>
          <p:cNvCxnSpPr/>
          <p:nvPr/>
        </p:nvCxnSpPr>
        <p:spPr>
          <a:xfrm>
            <a:off x="3581400" y="51816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4E64CBE-F5B7-42A8-B7E7-92122800437A}"/>
              </a:ext>
            </a:extLst>
          </p:cNvPr>
          <p:cNvCxnSpPr/>
          <p:nvPr/>
        </p:nvCxnSpPr>
        <p:spPr>
          <a:xfrm>
            <a:off x="3608388" y="5781675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D7598C9-AACA-4959-8115-60CB701149F1}"/>
              </a:ext>
            </a:extLst>
          </p:cNvPr>
          <p:cNvCxnSpPr/>
          <p:nvPr/>
        </p:nvCxnSpPr>
        <p:spPr>
          <a:xfrm>
            <a:off x="3829050" y="6324600"/>
            <a:ext cx="31273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582CEBF-1C94-4468-AD59-1B4C2985C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30+</a:t>
            </a:r>
          </a:p>
        </p:txBody>
      </p:sp>
      <p:sp>
        <p:nvSpPr>
          <p:cNvPr id="67587" name="Text Box 11">
            <a:extLst>
              <a:ext uri="{FF2B5EF4-FFF2-40B4-BE49-F238E27FC236}">
                <a16:creationId xmlns:a16="http://schemas.microsoft.com/office/drawing/2014/main" id="{05D0200E-EB44-4B0D-A5DA-70FE2FD1F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534400" cy="738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" altLang="en-US" b="1"/>
              <a:t>30 = treinta</a:t>
            </a:r>
            <a:endParaRPr lang="es-ES" altLang="en-US" sz="2800" b="1"/>
          </a:p>
          <a:p>
            <a:pPr eaLnBrk="1" hangingPunct="1">
              <a:buFontTx/>
              <a:buNone/>
            </a:pPr>
            <a:r>
              <a:rPr lang="es-ES" altLang="en-US" b="1"/>
              <a:t>31 = treinta y uno</a:t>
            </a:r>
            <a:endParaRPr lang="es-ES" altLang="en-US" sz="2800" b="1"/>
          </a:p>
          <a:p>
            <a:pPr eaLnBrk="1" hangingPunct="1">
              <a:buFontTx/>
              <a:buNone/>
            </a:pPr>
            <a:r>
              <a:rPr lang="es-ES" altLang="en-US" b="1"/>
              <a:t>40 = cuarenta</a:t>
            </a:r>
          </a:p>
          <a:p>
            <a:pPr eaLnBrk="1" hangingPunct="1">
              <a:buFontTx/>
              <a:buNone/>
            </a:pPr>
            <a:r>
              <a:rPr lang="es-ES" altLang="en-US" b="1"/>
              <a:t>50 = cincuenta </a:t>
            </a:r>
          </a:p>
          <a:p>
            <a:pPr eaLnBrk="1" hangingPunct="1">
              <a:buFontTx/>
              <a:buNone/>
            </a:pPr>
            <a:r>
              <a:rPr lang="es-ES" altLang="en-US" b="1"/>
              <a:t>60 = sesenta </a:t>
            </a:r>
          </a:p>
          <a:p>
            <a:pPr eaLnBrk="1" hangingPunct="1">
              <a:buFontTx/>
              <a:buNone/>
            </a:pPr>
            <a:r>
              <a:rPr lang="es-ES" altLang="en-US" b="1"/>
              <a:t>70 = setenta </a:t>
            </a:r>
          </a:p>
          <a:p>
            <a:pPr eaLnBrk="1" hangingPunct="1">
              <a:buFontTx/>
              <a:buNone/>
            </a:pPr>
            <a:r>
              <a:rPr lang="es-ES" altLang="en-US" b="1"/>
              <a:t>80 = ochenta</a:t>
            </a:r>
          </a:p>
          <a:p>
            <a:pPr eaLnBrk="1" hangingPunct="1">
              <a:buFontTx/>
              <a:buNone/>
            </a:pPr>
            <a:r>
              <a:rPr lang="es-ES" altLang="en-US" b="1"/>
              <a:t>90 = noventa</a:t>
            </a:r>
          </a:p>
          <a:p>
            <a:pPr eaLnBrk="1" hangingPunct="1">
              <a:buFontTx/>
              <a:buNone/>
            </a:pPr>
            <a:r>
              <a:rPr lang="es-ES" altLang="en-US" b="1"/>
              <a:t>100 = cien</a:t>
            </a:r>
          </a:p>
          <a:p>
            <a:pPr eaLnBrk="1" hangingPunct="1">
              <a:buFontTx/>
              <a:buNone/>
            </a:pPr>
            <a:r>
              <a:rPr lang="es-ES" altLang="en-US" b="1"/>
              <a:t>101 = ciento uno</a:t>
            </a:r>
            <a:endParaRPr lang="es-ES" altLang="en-US" sz="4000"/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</p:txBody>
      </p:sp>
      <p:sp>
        <p:nvSpPr>
          <p:cNvPr id="67588" name="TextBox 1">
            <a:extLst>
              <a:ext uri="{FF2B5EF4-FFF2-40B4-BE49-F238E27FC236}">
                <a16:creationId xmlns:a16="http://schemas.microsoft.com/office/drawing/2014/main" id="{97339AA6-349F-4E72-86A0-57118BC8C677}"/>
              </a:ext>
            </a:extLst>
          </p:cNvPr>
          <p:cNvSpPr txBox="1">
            <a:spLocks noChangeArrowheads="1"/>
          </p:cNvSpPr>
          <p:nvPr/>
        </p:nvSpPr>
        <p:spPr bwMode="auto">
          <a:xfrm rot="-1109940">
            <a:off x="4419600" y="2209800"/>
            <a:ext cx="3581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From the number 30 and on, no more smooshing of numbers exists.  All numbers have to be written out with 3 words.  See the next slide for some examples!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FF77F029-A932-4786-9445-480656783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69635" name="Content Placeholder 2">
            <a:extLst>
              <a:ext uri="{FF2B5EF4-FFF2-40B4-BE49-F238E27FC236}">
                <a16:creationId xmlns:a16="http://schemas.microsoft.com/office/drawing/2014/main" id="{AB9B28F4-9A2A-451F-ADDE-0E6F35E117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34 – treinta y cuatro</a:t>
            </a:r>
          </a:p>
          <a:p>
            <a:r>
              <a:rPr lang="en-US" altLang="en-US"/>
              <a:t>48 – cuarenta y ocho</a:t>
            </a:r>
          </a:p>
          <a:p>
            <a:r>
              <a:rPr lang="en-US" altLang="en-US"/>
              <a:t>57 – cincuenta y siete</a:t>
            </a:r>
          </a:p>
          <a:p>
            <a:r>
              <a:rPr lang="en-US" altLang="en-US"/>
              <a:t>62 – sesenta y dos</a:t>
            </a:r>
          </a:p>
          <a:p>
            <a:r>
              <a:rPr lang="en-US" altLang="en-US"/>
              <a:t>71 – setenta y uno</a:t>
            </a:r>
          </a:p>
          <a:p>
            <a:r>
              <a:rPr lang="en-US" altLang="en-US"/>
              <a:t>89 – ochenta y nueve</a:t>
            </a:r>
          </a:p>
          <a:p>
            <a:r>
              <a:rPr lang="en-US" altLang="en-US"/>
              <a:t>93 – noventa y tres</a:t>
            </a:r>
          </a:p>
        </p:txBody>
      </p:sp>
      <p:sp>
        <p:nvSpPr>
          <p:cNvPr id="69636" name="TextBox 3">
            <a:extLst>
              <a:ext uri="{FF2B5EF4-FFF2-40B4-BE49-F238E27FC236}">
                <a16:creationId xmlns:a16="http://schemas.microsoft.com/office/drawing/2014/main" id="{2B8C21DE-5F86-40E3-A015-2A7C5E152C4C}"/>
              </a:ext>
            </a:extLst>
          </p:cNvPr>
          <p:cNvSpPr txBox="1">
            <a:spLocks noChangeArrowheads="1"/>
          </p:cNvSpPr>
          <p:nvPr/>
        </p:nvSpPr>
        <p:spPr bwMode="auto">
          <a:xfrm rot="-1176336">
            <a:off x="5562600" y="2667000"/>
            <a:ext cx="2743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Just combine a 10s column number with a 1s column number…the pattern repeats and repeats!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C706BE8-302D-4774-80CE-751BFE181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</a:t>
            </a:r>
          </a:p>
        </p:txBody>
      </p:sp>
      <p:sp>
        <p:nvSpPr>
          <p:cNvPr id="70659" name="Text Box 11">
            <a:extLst>
              <a:ext uri="{FF2B5EF4-FFF2-40B4-BE49-F238E27FC236}">
                <a16:creationId xmlns:a16="http://schemas.microsoft.com/office/drawing/2014/main" id="{CE200454-5A50-419B-9394-A77F9C4B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001000" cy="880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Let’s look at these Spanish numbers, the hundreds: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100 – cien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200 – doscientos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300 – trescientos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400 – cuatrocientos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500 – quinientos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600 – seiscientos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700 – setecientos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800 – ochocientos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900 – novecientos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1000 – mil</a:t>
            </a:r>
          </a:p>
          <a:p>
            <a:pPr eaLnBrk="1" hangingPunct="1">
              <a:buFontTx/>
              <a:buNone/>
            </a:pPr>
            <a:r>
              <a:rPr lang="es-ES" altLang="en-US" b="1">
                <a:solidFill>
                  <a:srgbClr val="008000"/>
                </a:solidFill>
              </a:rPr>
              <a:t>		</a:t>
            </a: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73786399-8F69-4E1B-AA74-65CD28281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Numbers in the 100s column</a:t>
            </a:r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id="{5987A16B-D327-47B1-91E2-AE8C4CC693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generally won’t go much beyond 100 in Spanish 1, but the pattern is the same.</a:t>
            </a:r>
          </a:p>
          <a:p>
            <a:r>
              <a:rPr lang="en-US" altLang="en-US"/>
              <a:t>Perfect 100 = “cien”, but once you go beyond 100, it changes to “ciento”</a:t>
            </a:r>
          </a:p>
          <a:p>
            <a:endParaRPr lang="en-US" altLang="en-US"/>
          </a:p>
          <a:p>
            <a:r>
              <a:rPr lang="en-US" altLang="en-US"/>
              <a:t>Ex)</a:t>
            </a:r>
          </a:p>
          <a:p>
            <a:pPr lvl="1"/>
            <a:r>
              <a:rPr lang="en-US" altLang="en-US"/>
              <a:t>135 </a:t>
            </a:r>
            <a:r>
              <a:rPr lang="en-US" altLang="en-US">
                <a:sym typeface="Wingdings" panose="05000000000000000000" pitchFamily="2" charset="2"/>
              </a:rPr>
              <a:t> ciento treinta y cinco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168  ciento sesenta y ocho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192  ciento noventa y dos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7D6A5C58-2CBF-4A7E-8FB8-67883AEE8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Spanish math terms</a:t>
            </a: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2C554FF6-43D1-4BB4-B869-9B458DEE4E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en-US"/>
              <a:t>Plus (+) </a:t>
            </a:r>
            <a:r>
              <a:rPr lang="en-US" altLang="en-US">
                <a:solidFill>
                  <a:srgbClr val="00B050"/>
                </a:solidFill>
              </a:rPr>
              <a:t>y / más</a:t>
            </a:r>
          </a:p>
          <a:p>
            <a:r>
              <a:rPr lang="en-US" altLang="en-US"/>
              <a:t>Minus (-) </a:t>
            </a:r>
            <a:r>
              <a:rPr lang="en-US" altLang="en-US">
                <a:solidFill>
                  <a:srgbClr val="00B050"/>
                </a:solidFill>
              </a:rPr>
              <a:t>menos</a:t>
            </a:r>
          </a:p>
          <a:p>
            <a:r>
              <a:rPr lang="en-US" altLang="en-US"/>
              <a:t>Equals (=)  </a:t>
            </a:r>
            <a:r>
              <a:rPr lang="en-US" altLang="en-US">
                <a:solidFill>
                  <a:srgbClr val="00B050"/>
                </a:solidFill>
              </a:rPr>
              <a:t>es</a:t>
            </a:r>
            <a:r>
              <a:rPr lang="en-US" altLang="en-US"/>
              <a:t> (if the answer is 0 or 1)</a:t>
            </a:r>
            <a:br>
              <a:rPr lang="en-US" altLang="en-US"/>
            </a:br>
            <a:r>
              <a:rPr lang="en-US" altLang="en-US"/>
              <a:t> 		     </a:t>
            </a:r>
            <a:r>
              <a:rPr lang="en-US" altLang="en-US">
                <a:solidFill>
                  <a:srgbClr val="00B050"/>
                </a:solidFill>
              </a:rPr>
              <a:t>son</a:t>
            </a:r>
            <a:r>
              <a:rPr lang="en-US" altLang="en-US"/>
              <a:t> (if the answer is 2 or greater)</a:t>
            </a:r>
          </a:p>
          <a:p>
            <a:r>
              <a:rPr lang="en-US" altLang="en-US"/>
              <a:t>Multiplied by/times (x) </a:t>
            </a:r>
            <a:r>
              <a:rPr lang="en-US" altLang="en-US">
                <a:solidFill>
                  <a:srgbClr val="00B050"/>
                </a:solidFill>
              </a:rPr>
              <a:t>por</a:t>
            </a:r>
          </a:p>
          <a:p>
            <a:r>
              <a:rPr lang="en-US" altLang="en-US"/>
              <a:t>Divided by (/) </a:t>
            </a:r>
            <a:r>
              <a:rPr lang="en-US" altLang="en-US">
                <a:solidFill>
                  <a:srgbClr val="00B050"/>
                </a:solidFill>
              </a:rPr>
              <a:t>dividido por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F055266-3227-4A98-8DB0-10BECA5C6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5562600"/>
          </a:xfrm>
        </p:spPr>
        <p:txBody>
          <a:bodyPr/>
          <a:lstStyle/>
          <a:p>
            <a:pPr algn="l"/>
            <a:br>
              <a:rPr lang="en-US" altLang="en-US" dirty="0"/>
            </a:br>
            <a:br>
              <a:rPr lang="en-US" altLang="en-US" sz="6000" dirty="0"/>
            </a:br>
            <a:r>
              <a:rPr lang="en-US" altLang="en-US" dirty="0"/>
              <a:t> 	3. </a:t>
            </a:r>
            <a:r>
              <a:rPr lang="en-US" altLang="en-US" sz="4000" b="1" dirty="0">
                <a:solidFill>
                  <a:schemeClr val="tx1"/>
                </a:solidFill>
              </a:rPr>
              <a:t>¿</a:t>
            </a:r>
            <a:r>
              <a:rPr lang="en-US" altLang="en-US" sz="4000" b="1" dirty="0"/>
              <a:t>De </a:t>
            </a:r>
            <a:r>
              <a:rPr lang="en-US" altLang="en-US" sz="4000" b="1" dirty="0" err="1"/>
              <a:t>dónde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eres</a:t>
            </a:r>
            <a:r>
              <a:rPr lang="en-US" altLang="en-US" sz="4000" b="1" dirty="0">
                <a:solidFill>
                  <a:schemeClr val="tx1"/>
                </a:solidFill>
              </a:rPr>
              <a:t>?</a:t>
            </a:r>
            <a:br>
              <a:rPr lang="en-US" altLang="en-US" sz="4000" b="1" dirty="0"/>
            </a:br>
            <a:r>
              <a:rPr lang="en-US" altLang="en-US" sz="4000" b="1" dirty="0"/>
              <a:t>	</a:t>
            </a:r>
            <a:r>
              <a:rPr lang="en-US" altLang="en-US" sz="4000" dirty="0">
                <a:solidFill>
                  <a:srgbClr val="FF0000"/>
                </a:solidFill>
              </a:rPr>
              <a:t>	</a:t>
            </a:r>
            <a:r>
              <a:rPr lang="en-US" altLang="en-US" sz="4000" dirty="0"/>
              <a:t>	</a:t>
            </a:r>
            <a:br>
              <a:rPr lang="en-US" altLang="en-US" sz="4000" dirty="0"/>
            </a:br>
            <a:r>
              <a:rPr lang="en-US" altLang="en-US" sz="4000" dirty="0"/>
              <a:t>		-</a:t>
            </a:r>
            <a:r>
              <a:rPr lang="en-US" altLang="en-US" sz="4000" b="1" dirty="0"/>
              <a:t>Soy de _______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 	</a:t>
            </a:r>
            <a:br>
              <a:rPr lang="en-US" altLang="en-US" sz="3200" dirty="0">
                <a:solidFill>
                  <a:srgbClr val="FF0000"/>
                </a:solidFill>
              </a:rPr>
            </a:b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30723" name="TextBox 2">
            <a:extLst>
              <a:ext uri="{FF2B5EF4-FFF2-40B4-BE49-F238E27FC236}">
                <a16:creationId xmlns:a16="http://schemas.microsoft.com/office/drawing/2014/main" id="{FCE5C6E5-862F-4A53-8FA1-F3397699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077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4 Basic 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04">
            <a:extLst>
              <a:ext uri="{FF2B5EF4-FFF2-40B4-BE49-F238E27FC236}">
                <a16:creationId xmlns:a16="http://schemas.microsoft.com/office/drawing/2014/main" id="{63F1CB6F-734C-454B-82E4-58BB444B1175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lang="es-E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Alfabeto</a:t>
            </a:r>
          </a:p>
        </p:txBody>
      </p:sp>
      <p:graphicFrame>
        <p:nvGraphicFramePr>
          <p:cNvPr id="23351" name="Group 1847">
            <a:extLst>
              <a:ext uri="{FF2B5EF4-FFF2-40B4-BE49-F238E27FC236}">
                <a16:creationId xmlns:a16="http://schemas.microsoft.com/office/drawing/2014/main" id="{ADDE5DDD-753B-4546-BFB1-75016ED31DA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92005645"/>
              </p:ext>
            </p:extLst>
          </p:nvPr>
        </p:nvGraphicFramePr>
        <p:xfrm>
          <a:off x="319141" y="1417638"/>
          <a:ext cx="1066800" cy="4937256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8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</a:t>
                      </a:r>
                      <a:endParaRPr kumimoji="0" lang="es-MX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r>
                        <a:rPr kumimoji="0" lang="es-MX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ZW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</a:t>
                      </a:r>
                      <a:r>
                        <a:rPr kumimoji="0" lang="en-ZW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8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en-US" sz="4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330" name="Group 1826">
            <a:extLst>
              <a:ext uri="{FF2B5EF4-FFF2-40B4-BE49-F238E27FC236}">
                <a16:creationId xmlns:a16="http://schemas.microsoft.com/office/drawing/2014/main" id="{E3748685-17B3-47A9-8157-23FF7D10AAF1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81753823"/>
              </p:ext>
            </p:extLst>
          </p:nvPr>
        </p:nvGraphicFramePr>
        <p:xfrm>
          <a:off x="2032463" y="1408510"/>
          <a:ext cx="1009650" cy="4938714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31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r>
                        <a:rPr kumimoji="0" lang="en-US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384" marR="91384" marT="45729" marB="4572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384" marR="91384" marT="45729" marB="4572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1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s-MX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384" marR="91384" marT="45729" marB="4572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1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384" marR="91384" marT="45729" marB="4572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1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</a:t>
                      </a: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384" marR="91384" marT="45729" marB="4572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1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91384" marR="91384" marT="45729" marB="4572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350" name="Group 1846">
            <a:extLst>
              <a:ext uri="{FF2B5EF4-FFF2-40B4-BE49-F238E27FC236}">
                <a16:creationId xmlns:a16="http://schemas.microsoft.com/office/drawing/2014/main" id="{35D16A2D-BF57-4876-845E-189B950C3845}"/>
              </a:ext>
            </a:extLst>
          </p:cNvPr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09214211"/>
              </p:ext>
            </p:extLst>
          </p:nvPr>
        </p:nvGraphicFramePr>
        <p:xfrm>
          <a:off x="3769331" y="1401367"/>
          <a:ext cx="1066800" cy="49530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Ñ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332" name="Group 1828">
            <a:extLst>
              <a:ext uri="{FF2B5EF4-FFF2-40B4-BE49-F238E27FC236}">
                <a16:creationId xmlns:a16="http://schemas.microsoft.com/office/drawing/2014/main" id="{521B9374-FFC8-4084-916C-EF691E4C40F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43661490"/>
              </p:ext>
            </p:extLst>
          </p:nvPr>
        </p:nvGraphicFramePr>
        <p:xfrm>
          <a:off x="5435993" y="1394224"/>
          <a:ext cx="1143000" cy="49530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 </a:t>
                      </a:r>
                      <a:endParaRPr kumimoji="0" lang="es-MX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s-MX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RR </a:t>
                      </a:r>
                      <a:endParaRPr kumimoji="0" lang="es-MX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kumimoji="0" lang="es-MX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352" name="Group 1848">
            <a:extLst>
              <a:ext uri="{FF2B5EF4-FFF2-40B4-BE49-F238E27FC236}">
                <a16:creationId xmlns:a16="http://schemas.microsoft.com/office/drawing/2014/main" id="{9922366A-F01F-4A7D-BFDF-FF360170C7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846057"/>
              </p:ext>
            </p:extLst>
          </p:nvPr>
        </p:nvGraphicFramePr>
        <p:xfrm>
          <a:off x="7219522" y="1356124"/>
          <a:ext cx="1066800" cy="50292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  <a:r>
                        <a:rPr kumimoji="0" lang="es-MX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</a:t>
                      </a:r>
                      <a:r>
                        <a:rPr kumimoji="0" 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ZW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  <a:r>
                        <a:rPr kumimoji="0" lang="es-MX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</a:t>
                      </a:r>
                      <a:r>
                        <a:rPr kumimoji="0" lang="en-ZW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00DA6597-58A5-46BB-BF83-7256E4480BAC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b="1"/>
              <a:t>Greetings</a:t>
            </a:r>
          </a:p>
        </p:txBody>
      </p:sp>
      <p:sp>
        <p:nvSpPr>
          <p:cNvPr id="51203" name="TextBox 6">
            <a:extLst>
              <a:ext uri="{FF2B5EF4-FFF2-40B4-BE49-F238E27FC236}">
                <a16:creationId xmlns:a16="http://schemas.microsoft.com/office/drawing/2014/main" id="{6BB1591F-202D-40D4-A956-C188911A8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555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¡Buenos días! </a:t>
            </a:r>
            <a:r>
              <a:rPr lang="en-US" altLang="en-US" sz="2400" b="1">
                <a:latin typeface="Calibri" panose="020F0502020204030204" pitchFamily="34" charset="0"/>
              </a:rPr>
              <a:t>= Good morning!</a:t>
            </a:r>
            <a:endParaRPr lang="es-ES" altLang="en-US" sz="2400" b="1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¡Hola! = Hello! or Hi!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¡Bienvenidos! = Welcome!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¡Buenas Tardes! = Good afternoon! or Good evening!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¡Buenas Noches! = Good evening! or Good night!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Mucho gusto = Nice to meet you.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Encantado(a) = Charmed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Igualmente = Likewise; equally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2400" b="1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¿Qué tal? </a:t>
            </a:r>
            <a:r>
              <a:rPr lang="en-US" altLang="en-US" sz="2400">
                <a:latin typeface="Calibri" panose="020F0502020204030204" pitchFamily="34" charset="0"/>
              </a:rPr>
              <a:t>= </a:t>
            </a:r>
            <a:r>
              <a:rPr lang="en-US" altLang="en-US" sz="2400" b="1">
                <a:latin typeface="Calibri" panose="020F0502020204030204" pitchFamily="34" charset="0"/>
              </a:rPr>
              <a:t>How’s it going? / What’s up?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¿Qué pasa? = What’s up?</a:t>
            </a:r>
            <a:endParaRPr lang="en-US" altLang="en-US" sz="2400" b="1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latin typeface="Calibri" panose="020F0502020204030204" pitchFamily="34" charset="0"/>
              </a:rPr>
              <a:t>¿Y tú / Y Ud.? = And you?                                    </a:t>
            </a:r>
            <a:r>
              <a:rPr lang="es-ES" altLang="en-US" b="1">
                <a:latin typeface="Calibri" panose="020F0502020204030204" pitchFamily="34" charset="0"/>
              </a:rPr>
              <a:t>¡OJO!</a:t>
            </a:r>
          </a:p>
        </p:txBody>
      </p:sp>
      <p:pic>
        <p:nvPicPr>
          <p:cNvPr id="51204" name="Picture 2" descr="C:\Users\User\AppData\Local\Microsoft\Windows\Temporary Internet Files\Content.IE5\1AJJZMEE\MC900442022[1].wmf">
            <a:extLst>
              <a:ext uri="{FF2B5EF4-FFF2-40B4-BE49-F238E27FC236}">
                <a16:creationId xmlns:a16="http://schemas.microsoft.com/office/drawing/2014/main" id="{1AB7E6C0-7DD1-4DE8-884E-9533F1E78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3400"/>
            <a:ext cx="18859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Box 8">
            <a:extLst>
              <a:ext uri="{FF2B5EF4-FFF2-40B4-BE49-F238E27FC236}">
                <a16:creationId xmlns:a16="http://schemas.microsoft.com/office/drawing/2014/main" id="{0C8A9758-C915-43FD-97D6-D80B2665F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08675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solidFill>
                  <a:srgbClr val="C00000"/>
                </a:solidFill>
                <a:latin typeface="Calibri" panose="020F0502020204030204" pitchFamily="34" charset="0"/>
              </a:rPr>
              <a:t>SEÑOR, SEÑORA y SEÑORITA: MR., MRS., MS.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>
                <a:solidFill>
                  <a:srgbClr val="C00000"/>
                </a:solidFill>
                <a:latin typeface="Calibri" panose="020F0502020204030204" pitchFamily="34" charset="0"/>
              </a:rPr>
              <a:t>   Sr.           Sra.            Srta. </a:t>
            </a:r>
            <a:endParaRPr lang="en-US" altLang="en-US" sz="2400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51206" name="Picture 3" descr="C:\Users\User\AppData\Local\Microsoft\Windows\Temporary Internet Files\Content.IE5\55IYPY72\MC900434734[1].png">
            <a:extLst>
              <a:ext uri="{FF2B5EF4-FFF2-40B4-BE49-F238E27FC236}">
                <a16:creationId xmlns:a16="http://schemas.microsoft.com/office/drawing/2014/main" id="{4B904095-D1EF-4913-B0FD-E7E49EC76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56261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own Arrow 10">
            <a:extLst>
              <a:ext uri="{FF2B5EF4-FFF2-40B4-BE49-F238E27FC236}">
                <a16:creationId xmlns:a16="http://schemas.microsoft.com/office/drawing/2014/main" id="{FC1DC2E7-E841-446B-BE7A-45643E03C8CF}"/>
              </a:ext>
            </a:extLst>
          </p:cNvPr>
          <p:cNvSpPr/>
          <p:nvPr/>
        </p:nvSpPr>
        <p:spPr>
          <a:xfrm rot="3971470">
            <a:off x="6378575" y="5775325"/>
            <a:ext cx="381000" cy="533400"/>
          </a:xfrm>
          <a:prstGeom prst="downArrow">
            <a:avLst>
              <a:gd name="adj1" fmla="val 4374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B5421939-FB54-4E5B-9508-6ED633815D4B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s-ES" altLang="en-US"/>
              <a:t>Leaving   </a:t>
            </a:r>
            <a:endParaRPr lang="en-US" altLang="en-US"/>
          </a:p>
        </p:txBody>
      </p:sp>
      <p:sp>
        <p:nvSpPr>
          <p:cNvPr id="53251" name="Content Placeholder 4">
            <a:extLst>
              <a:ext uri="{FF2B5EF4-FFF2-40B4-BE49-F238E27FC236}">
                <a16:creationId xmlns:a16="http://schemas.microsoft.com/office/drawing/2014/main" id="{B663162C-ED5D-4F57-A2B3-48014BD3A314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n-US" b="1"/>
              <a:t>¡Adiós! = Good bye!</a:t>
            </a:r>
          </a:p>
          <a:p>
            <a:pPr>
              <a:buFontTx/>
              <a:buNone/>
            </a:pPr>
            <a:r>
              <a:rPr lang="es-ES" altLang="en-US" sz="2800" b="1"/>
              <a:t>¡Buenas tardes! /¡Buenas noches! </a:t>
            </a:r>
            <a:r>
              <a:rPr lang="es-ES" altLang="en-US" b="1"/>
              <a:t>= Good night!</a:t>
            </a:r>
          </a:p>
          <a:p>
            <a:pPr>
              <a:buFontTx/>
              <a:buNone/>
            </a:pPr>
            <a:r>
              <a:rPr lang="es-ES" altLang="en-US" b="1"/>
              <a:t>¡Hasta luego! = See you soon!</a:t>
            </a:r>
          </a:p>
          <a:p>
            <a:pPr>
              <a:buFontTx/>
              <a:buNone/>
            </a:pPr>
            <a:r>
              <a:rPr lang="es-ES" altLang="en-US" b="1"/>
              <a:t>¡Nos vemos (pronto)! = </a:t>
            </a:r>
            <a:r>
              <a:rPr lang="es-ES" altLang="en-US" sz="2400" b="1"/>
              <a:t>We´ll see each other soon!</a:t>
            </a:r>
          </a:p>
          <a:p>
            <a:pPr>
              <a:buFontTx/>
              <a:buNone/>
            </a:pPr>
            <a:r>
              <a:rPr lang="es-ES" altLang="en-US" b="1"/>
              <a:t>¡Hasta mañana! = See you tomorrow!</a:t>
            </a:r>
          </a:p>
          <a:p>
            <a:pPr>
              <a:buFontTx/>
              <a:buNone/>
            </a:pPr>
            <a:r>
              <a:rPr lang="es-ES" altLang="en-US" b="1"/>
              <a:t>¡Hasta pronto!= See you soon!</a:t>
            </a:r>
          </a:p>
          <a:p>
            <a:pPr>
              <a:buFontTx/>
              <a:buNone/>
            </a:pPr>
            <a:r>
              <a:rPr lang="es-ES" altLang="en-US" b="1"/>
              <a:t>¡Chao! = Good bye!</a:t>
            </a:r>
          </a:p>
          <a:p>
            <a:pPr>
              <a:buFontTx/>
              <a:buNone/>
            </a:pPr>
            <a:endParaRPr lang="es-ES" altLang="en-US" b="1"/>
          </a:p>
          <a:p>
            <a:endParaRPr lang="en-US" altLang="en-US"/>
          </a:p>
        </p:txBody>
      </p:sp>
      <p:pic>
        <p:nvPicPr>
          <p:cNvPr id="53252" name="Picture 2" descr="C:\Users\User\AppData\Local\Microsoft\Windows\Temporary Internet Files\Content.IE5\1AJJZMEE\MC900442024[1].wmf">
            <a:extLst>
              <a:ext uri="{FF2B5EF4-FFF2-40B4-BE49-F238E27FC236}">
                <a16:creationId xmlns:a16="http://schemas.microsoft.com/office/drawing/2014/main" id="{EADD0CE3-7DD3-4385-9B63-0A24FC3E4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"/>
            <a:ext cx="18446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94CBF63A-D906-4D8D-869C-B5A7F12DD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55626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br>
              <a:rPr lang="en-US" altLang="en-US" dirty="0"/>
            </a:br>
            <a:br>
              <a:rPr lang="en-US" altLang="en-US" dirty="0"/>
            </a:br>
            <a:r>
              <a:rPr lang="en-US" altLang="en-US" sz="3400" dirty="0"/>
              <a:t> 1.  </a:t>
            </a:r>
            <a:r>
              <a:rPr lang="en-US" altLang="en-US" sz="3400" b="1" dirty="0"/>
              <a:t>¿</a:t>
            </a:r>
            <a:r>
              <a:rPr lang="en-US" altLang="en-US" sz="3400" b="1" dirty="0" err="1"/>
              <a:t>Cómo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te</a:t>
            </a:r>
            <a:r>
              <a:rPr lang="en-US" altLang="en-US" sz="3400" b="1" dirty="0"/>
              <a:t> llamas? </a:t>
            </a:r>
            <a:br>
              <a:rPr lang="en-US" altLang="en-US" sz="3400" dirty="0">
                <a:solidFill>
                  <a:srgbClr val="FF0000"/>
                </a:solidFill>
              </a:rPr>
            </a:br>
            <a:r>
              <a:rPr lang="en-US" altLang="en-US" sz="3400" dirty="0"/>
              <a:t>	</a:t>
            </a:r>
            <a:br>
              <a:rPr lang="en-US" altLang="en-US" sz="3400" dirty="0"/>
            </a:br>
            <a:r>
              <a:rPr lang="en-US" altLang="en-US" sz="3400" dirty="0"/>
              <a:t>	-</a:t>
            </a:r>
            <a:r>
              <a:rPr lang="en-US" altLang="en-US" sz="3400" b="1" dirty="0"/>
              <a:t>Me </a:t>
            </a:r>
            <a:r>
              <a:rPr lang="en-US" altLang="en-US" sz="3400" b="1" dirty="0" err="1"/>
              <a:t>llamo</a:t>
            </a:r>
            <a:r>
              <a:rPr lang="en-US" altLang="en-US" sz="3400" b="1" dirty="0"/>
              <a:t> </a:t>
            </a:r>
            <a:r>
              <a:rPr lang="en-US" altLang="en-US" sz="3400" dirty="0"/>
              <a:t>_____ </a:t>
            </a:r>
            <a:br>
              <a:rPr lang="en-US" altLang="en-US" sz="3400" dirty="0"/>
            </a:br>
            <a:r>
              <a:rPr lang="en-US" altLang="en-US" sz="3400" dirty="0">
                <a:solidFill>
                  <a:srgbClr val="FF0000"/>
                </a:solidFill>
              </a:rPr>
              <a:t>	</a:t>
            </a:r>
            <a:r>
              <a:rPr lang="en-US" altLang="en-US" sz="3400" dirty="0">
                <a:solidFill>
                  <a:schemeClr val="tx1"/>
                </a:solidFill>
              </a:rPr>
              <a:t>-</a:t>
            </a:r>
            <a:r>
              <a:rPr lang="en-US" altLang="en-US" sz="3400" b="1" dirty="0">
                <a:solidFill>
                  <a:schemeClr val="tx1"/>
                </a:solidFill>
              </a:rPr>
              <a:t>Soy</a:t>
            </a:r>
            <a:r>
              <a:rPr lang="en-US" altLang="en-US" sz="3400" dirty="0">
                <a:solidFill>
                  <a:schemeClr val="tx1"/>
                </a:solidFill>
              </a:rPr>
              <a:t> _____ </a:t>
            </a:r>
            <a:br>
              <a:rPr lang="en-US" altLang="en-US" sz="3200" dirty="0">
                <a:solidFill>
                  <a:schemeClr val="tx1"/>
                </a:solidFill>
              </a:rPr>
            </a:b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br>
              <a:rPr lang="en-US" altLang="en-US" sz="3200" dirty="0">
                <a:solidFill>
                  <a:srgbClr val="FF0000"/>
                </a:solidFill>
              </a:rPr>
            </a:br>
            <a:r>
              <a:rPr lang="en-US" altLang="en-US" sz="3200" dirty="0">
                <a:solidFill>
                  <a:srgbClr val="FF0000"/>
                </a:solidFill>
              </a:rPr>
              <a:t>		</a:t>
            </a:r>
            <a:br>
              <a:rPr lang="en-US" altLang="en-US" sz="3200" dirty="0">
                <a:solidFill>
                  <a:srgbClr val="FF0000"/>
                </a:solidFill>
              </a:rPr>
            </a:b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5299" name="TextBox 2">
            <a:extLst>
              <a:ext uri="{FF2B5EF4-FFF2-40B4-BE49-F238E27FC236}">
                <a16:creationId xmlns:a16="http://schemas.microsoft.com/office/drawing/2014/main" id="{6B788A3F-472A-4C0D-94F1-744D92ED0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077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4 Basic Questions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F927D79F-094A-42E0-B376-EBD6CD310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5562600"/>
          </a:xfrm>
        </p:spPr>
        <p:txBody>
          <a:bodyPr/>
          <a:lstStyle/>
          <a:p>
            <a:pPr algn="l"/>
            <a:br>
              <a:rPr lang="en-US" altLang="en-US" dirty="0"/>
            </a:br>
            <a:br>
              <a:rPr lang="en-US" altLang="en-US" dirty="0"/>
            </a:br>
            <a:r>
              <a:rPr lang="en-US" altLang="en-US" sz="3400" dirty="0"/>
              <a:t> 2. </a:t>
            </a:r>
            <a:r>
              <a:rPr lang="en-US" altLang="en-US" sz="3400" b="1" dirty="0"/>
              <a:t>¿</a:t>
            </a:r>
            <a:r>
              <a:rPr lang="en-US" altLang="en-US" sz="3400" b="1" dirty="0" err="1"/>
              <a:t>Cómo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estás</a:t>
            </a:r>
            <a:r>
              <a:rPr lang="en-US" altLang="en-US" sz="3400" b="1" dirty="0"/>
              <a:t>? </a:t>
            </a:r>
            <a:br>
              <a:rPr lang="en-US" altLang="en-US" sz="3400" dirty="0">
                <a:solidFill>
                  <a:srgbClr val="FF0000"/>
                </a:solidFill>
              </a:rPr>
            </a:br>
            <a:r>
              <a:rPr lang="en-US" altLang="en-US" sz="3400" dirty="0"/>
              <a:t>	</a:t>
            </a:r>
            <a:br>
              <a:rPr lang="en-US" altLang="en-US" sz="3400" dirty="0"/>
            </a:br>
            <a:r>
              <a:rPr lang="en-US" altLang="en-US" sz="3400" dirty="0"/>
              <a:t>	-</a:t>
            </a:r>
            <a:r>
              <a:rPr lang="en-US" altLang="en-US" sz="3400" b="1" dirty="0" err="1"/>
              <a:t>Estoy</a:t>
            </a:r>
            <a:r>
              <a:rPr lang="en-US" altLang="en-US" sz="3400" b="1" dirty="0"/>
              <a:t> </a:t>
            </a:r>
            <a:r>
              <a:rPr lang="en-US" altLang="en-US" sz="3400" dirty="0"/>
              <a:t>_____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 	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	</a:t>
            </a:r>
            <a:br>
              <a:rPr lang="en-US" altLang="en-US" sz="2800" b="1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 	</a:t>
            </a:r>
            <a:r>
              <a:rPr lang="en-US" altLang="en-US" sz="3200" dirty="0">
                <a:solidFill>
                  <a:srgbClr val="00B0F0"/>
                </a:solidFill>
              </a:rPr>
              <a:t>		</a:t>
            </a:r>
            <a:br>
              <a:rPr lang="en-US" altLang="en-US" sz="3200" dirty="0">
                <a:solidFill>
                  <a:srgbClr val="FF0000"/>
                </a:solidFill>
              </a:rPr>
            </a:b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7347" name="TextBox 2">
            <a:extLst>
              <a:ext uri="{FF2B5EF4-FFF2-40B4-BE49-F238E27FC236}">
                <a16:creationId xmlns:a16="http://schemas.microsoft.com/office/drawing/2014/main" id="{DB6D27F2-1678-42A8-A210-C4AC6D81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077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4 Basic Questions</a:t>
            </a:r>
          </a:p>
        </p:txBody>
      </p:sp>
      <p:pic>
        <p:nvPicPr>
          <p:cNvPr id="5" name="Picture 4" descr="MCj04244660000[1]">
            <a:extLst>
              <a:ext uri="{FF2B5EF4-FFF2-40B4-BE49-F238E27FC236}">
                <a16:creationId xmlns:a16="http://schemas.microsoft.com/office/drawing/2014/main" id="{9ADD7FD2-D160-4767-8450-3F524FED6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14800"/>
            <a:ext cx="19748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MCj04356360000[1]">
            <a:extLst>
              <a:ext uri="{FF2B5EF4-FFF2-40B4-BE49-F238E27FC236}">
                <a16:creationId xmlns:a16="http://schemas.microsoft.com/office/drawing/2014/main" id="{C1A2EE6A-6884-45DE-BC4F-37CD270F4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4240212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MCj04298390000[1]">
            <a:extLst>
              <a:ext uri="{FF2B5EF4-FFF2-40B4-BE49-F238E27FC236}">
                <a16:creationId xmlns:a16="http://schemas.microsoft.com/office/drawing/2014/main" id="{50E1190F-1ED2-4FC2-9634-D8C194426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4164012"/>
            <a:ext cx="1508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Free Hungry Cliparts, Download Free Hungry Cliparts png images, Free  ClipArts on Clipart Library">
            <a:extLst>
              <a:ext uri="{FF2B5EF4-FFF2-40B4-BE49-F238E27FC236}">
                <a16:creationId xmlns:a16="http://schemas.microsoft.com/office/drawing/2014/main" id="{832F3F39-4F66-41D8-A384-B2505E77D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390" y="3882073"/>
            <a:ext cx="1974851" cy="193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miley Face Feeling Tired - ClipArt Best">
            <a:extLst>
              <a:ext uri="{FF2B5EF4-FFF2-40B4-BE49-F238E27FC236}">
                <a16:creationId xmlns:a16="http://schemas.microsoft.com/office/drawing/2014/main" id="{396D828C-FC65-484A-B319-834F44650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973" y="2158322"/>
            <a:ext cx="2102027" cy="147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215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F927D79F-094A-42E0-B376-EBD6CD310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5562600"/>
          </a:xfrm>
        </p:spPr>
        <p:txBody>
          <a:bodyPr/>
          <a:lstStyle/>
          <a:p>
            <a:pPr algn="l"/>
            <a:br>
              <a:rPr lang="en-US" altLang="en-US" dirty="0"/>
            </a:br>
            <a:br>
              <a:rPr lang="en-US" altLang="en-US" dirty="0"/>
            </a:br>
            <a:r>
              <a:rPr lang="en-US" altLang="en-US" sz="3400" dirty="0"/>
              <a:t> 3. </a:t>
            </a:r>
            <a:r>
              <a:rPr lang="en-US" altLang="en-US" sz="3400" b="1" dirty="0"/>
              <a:t>¿De </a:t>
            </a:r>
            <a:r>
              <a:rPr lang="en-US" altLang="en-US" sz="3400" b="1" dirty="0" err="1"/>
              <a:t>dónde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eres</a:t>
            </a:r>
            <a:r>
              <a:rPr lang="en-US" altLang="en-US" sz="3400" b="1" dirty="0"/>
              <a:t>? </a:t>
            </a:r>
            <a:br>
              <a:rPr lang="en-US" altLang="en-US" sz="3400" dirty="0">
                <a:solidFill>
                  <a:srgbClr val="FF0000"/>
                </a:solidFill>
              </a:rPr>
            </a:br>
            <a:r>
              <a:rPr lang="en-US" altLang="en-US" sz="3400" dirty="0"/>
              <a:t>	</a:t>
            </a:r>
            <a:br>
              <a:rPr lang="en-US" altLang="en-US" sz="3400" dirty="0"/>
            </a:br>
            <a:r>
              <a:rPr lang="en-US" altLang="en-US" sz="3400" dirty="0"/>
              <a:t>	-</a:t>
            </a:r>
            <a:r>
              <a:rPr lang="en-US" altLang="en-US" sz="3400" b="1" dirty="0"/>
              <a:t>Soy de </a:t>
            </a:r>
            <a:r>
              <a:rPr lang="en-US" altLang="en-US" sz="3400" dirty="0"/>
              <a:t>_____</a:t>
            </a:r>
            <a:br>
              <a:rPr lang="en-US" altLang="en-US" sz="3400" dirty="0">
                <a:solidFill>
                  <a:srgbClr val="FF0000"/>
                </a:solidFill>
              </a:rPr>
            </a:br>
            <a:r>
              <a:rPr lang="en-US" altLang="en-US" sz="3400" dirty="0">
                <a:solidFill>
                  <a:srgbClr val="FF0000"/>
                </a:solidFill>
              </a:rPr>
              <a:t> 	</a:t>
            </a:r>
            <a:br>
              <a:rPr lang="en-US" altLang="en-US" sz="3400" dirty="0">
                <a:solidFill>
                  <a:srgbClr val="FF0000"/>
                </a:solidFill>
              </a:rPr>
            </a:br>
            <a:r>
              <a:rPr lang="en-US" altLang="en-US" sz="3400" dirty="0">
                <a:solidFill>
                  <a:srgbClr val="FF0000"/>
                </a:solidFill>
              </a:rPr>
              <a:t>	</a:t>
            </a:r>
            <a:r>
              <a:rPr lang="en-US" altLang="en-US" sz="3400" b="1" dirty="0">
                <a:solidFill>
                  <a:schemeClr val="tx1"/>
                </a:solidFill>
              </a:rPr>
              <a:t>Los </a:t>
            </a:r>
            <a:r>
              <a:rPr lang="en-US" altLang="en-US" sz="3400" b="1" dirty="0" err="1">
                <a:solidFill>
                  <a:schemeClr val="tx1"/>
                </a:solidFill>
              </a:rPr>
              <a:t>Estados</a:t>
            </a:r>
            <a:r>
              <a:rPr lang="en-US" altLang="en-US" sz="3400" b="1" dirty="0">
                <a:solidFill>
                  <a:schemeClr val="tx1"/>
                </a:solidFill>
              </a:rPr>
              <a:t> Unidos  </a:t>
            </a:r>
            <a:br>
              <a:rPr lang="en-US" altLang="en-US" sz="2800" b="1" dirty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> 	</a:t>
            </a:r>
            <a:r>
              <a:rPr lang="en-US" altLang="en-US" sz="3200" dirty="0">
                <a:solidFill>
                  <a:srgbClr val="00B0F0"/>
                </a:solidFill>
              </a:rPr>
              <a:t>		</a:t>
            </a:r>
            <a:br>
              <a:rPr lang="en-US" altLang="en-US" sz="3200" dirty="0">
                <a:solidFill>
                  <a:srgbClr val="FF0000"/>
                </a:solidFill>
              </a:rPr>
            </a:b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7347" name="TextBox 2">
            <a:extLst>
              <a:ext uri="{FF2B5EF4-FFF2-40B4-BE49-F238E27FC236}">
                <a16:creationId xmlns:a16="http://schemas.microsoft.com/office/drawing/2014/main" id="{DB6D27F2-1678-42A8-A210-C4AC6D81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077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4 Basic Questions</a:t>
            </a:r>
          </a:p>
        </p:txBody>
      </p:sp>
      <p:sp>
        <p:nvSpPr>
          <p:cNvPr id="57348" name="TextBox 1">
            <a:extLst>
              <a:ext uri="{FF2B5EF4-FFF2-40B4-BE49-F238E27FC236}">
                <a16:creationId xmlns:a16="http://schemas.microsoft.com/office/drawing/2014/main" id="{1451A345-E99D-45CD-A822-1C751A241534}"/>
              </a:ext>
            </a:extLst>
          </p:cNvPr>
          <p:cNvSpPr txBox="1">
            <a:spLocks noChangeArrowheads="1"/>
          </p:cNvSpPr>
          <p:nvPr/>
        </p:nvSpPr>
        <p:spPr bwMode="auto">
          <a:xfrm rot="-1165467">
            <a:off x="5470525" y="5014913"/>
            <a:ext cx="327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</a:rPr>
              <a:t>Fun fact!  In Spanish, the U.S. / USA is abbreviated as E.E.U.U.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F6F3F7CB-9AF6-436F-8120-081A73578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5562600"/>
          </a:xfrm>
        </p:spPr>
        <p:txBody>
          <a:bodyPr/>
          <a:lstStyle/>
          <a:p>
            <a:pPr algn="l"/>
            <a:br>
              <a:rPr lang="en-US" altLang="en-US" dirty="0"/>
            </a:br>
            <a:br>
              <a:rPr lang="en-US" altLang="en-US" dirty="0"/>
            </a:br>
            <a:r>
              <a:rPr lang="en-US" altLang="en-US" sz="3200" dirty="0"/>
              <a:t> 4. </a:t>
            </a:r>
            <a:r>
              <a:rPr lang="en-US" altLang="en-US" sz="2800" b="1" dirty="0"/>
              <a:t>¿</a:t>
            </a:r>
            <a:r>
              <a:rPr lang="en-US" altLang="en-US" sz="2800" b="1" dirty="0" err="1"/>
              <a:t>Cuántos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años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tienes</a:t>
            </a:r>
            <a:r>
              <a:rPr lang="en-US" altLang="en-US" sz="2800" b="1" dirty="0"/>
              <a:t>? </a:t>
            </a:r>
            <a:br>
              <a:rPr lang="en-US" altLang="en-US" sz="2800" b="1" dirty="0"/>
            </a:br>
            <a:r>
              <a:rPr lang="en-US" altLang="en-US" sz="2800" b="1" dirty="0"/>
              <a:t>	</a:t>
            </a:r>
            <a:r>
              <a:rPr lang="en-US" altLang="en-US" sz="2800" dirty="0">
                <a:solidFill>
                  <a:srgbClr val="00B0F0"/>
                </a:solidFill>
              </a:rPr>
              <a:t>(Quan-</a:t>
            </a:r>
            <a:r>
              <a:rPr lang="en-US" altLang="en-US" sz="2800" dirty="0" err="1">
                <a:solidFill>
                  <a:srgbClr val="00B0F0"/>
                </a:solidFill>
              </a:rPr>
              <a:t>tos</a:t>
            </a:r>
            <a:r>
              <a:rPr lang="en-US" altLang="en-US" sz="2800" dirty="0">
                <a:solidFill>
                  <a:srgbClr val="00B0F0"/>
                </a:solidFill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</a:rPr>
              <a:t>ahn-yos</a:t>
            </a:r>
            <a:r>
              <a:rPr lang="en-US" altLang="en-US" sz="2800" dirty="0">
                <a:solidFill>
                  <a:srgbClr val="00B0F0"/>
                </a:solidFill>
              </a:rPr>
              <a:t> tea-</a:t>
            </a:r>
            <a:r>
              <a:rPr lang="en-US" altLang="en-US" sz="2800" dirty="0" err="1">
                <a:solidFill>
                  <a:srgbClr val="00B0F0"/>
                </a:solidFill>
              </a:rPr>
              <a:t>en</a:t>
            </a:r>
            <a:r>
              <a:rPr lang="en-US" altLang="en-US" sz="2800" dirty="0">
                <a:solidFill>
                  <a:srgbClr val="00B0F0"/>
                </a:solidFill>
              </a:rPr>
              <a:t>-ace) </a:t>
            </a:r>
            <a:r>
              <a:rPr lang="en-US" altLang="en-US" sz="2800" dirty="0"/>
              <a:t>	</a:t>
            </a:r>
            <a:br>
              <a:rPr lang="en-US" altLang="en-US" sz="2800" dirty="0"/>
            </a:br>
            <a:r>
              <a:rPr lang="en-US" altLang="en-US" sz="2800" dirty="0"/>
              <a:t>	</a:t>
            </a:r>
            <a:r>
              <a:rPr lang="en-US" altLang="en-US" sz="2800" dirty="0">
                <a:solidFill>
                  <a:srgbClr val="FF0000"/>
                </a:solidFill>
              </a:rPr>
              <a:t>(How old are you?) 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	</a:t>
            </a:r>
            <a:r>
              <a:rPr lang="en-US" altLang="en-US" sz="2400" dirty="0">
                <a:solidFill>
                  <a:srgbClr val="FF0000"/>
                </a:solidFill>
              </a:rPr>
              <a:t>Literally translated: How many years do you have?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dirty="0"/>
              <a:t>	</a:t>
            </a:r>
            <a:br>
              <a:rPr lang="en-US" altLang="en-US" sz="2800" dirty="0"/>
            </a:br>
            <a:r>
              <a:rPr lang="en-US" altLang="en-US" sz="2800" dirty="0"/>
              <a:t>	-</a:t>
            </a:r>
            <a:r>
              <a:rPr lang="en-US" altLang="en-US" sz="2800" b="1" dirty="0"/>
              <a:t>Tengo __</a:t>
            </a:r>
            <a:r>
              <a:rPr lang="en-US" altLang="en-US" sz="2800" b="1" u="sng" dirty="0"/>
              <a:t>#</a:t>
            </a:r>
            <a:r>
              <a:rPr lang="en-US" altLang="en-US" sz="2800" b="1" dirty="0"/>
              <a:t>__ </a:t>
            </a:r>
            <a:r>
              <a:rPr lang="en-US" altLang="en-US" sz="2800" b="1" dirty="0" err="1"/>
              <a:t>años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B0F0"/>
                </a:solidFill>
              </a:rPr>
              <a:t>(Tango __#__ </a:t>
            </a:r>
            <a:r>
              <a:rPr lang="en-US" altLang="en-US" sz="2800" dirty="0" err="1">
                <a:solidFill>
                  <a:srgbClr val="00B0F0"/>
                </a:solidFill>
              </a:rPr>
              <a:t>ahn-yos</a:t>
            </a:r>
            <a:r>
              <a:rPr lang="en-US" altLang="en-US" sz="2800" dirty="0">
                <a:solidFill>
                  <a:srgbClr val="00B0F0"/>
                </a:solidFill>
              </a:rPr>
              <a:t>) 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 	(I am __</a:t>
            </a:r>
            <a:r>
              <a:rPr lang="en-US" altLang="en-US" sz="2800" u="sng" dirty="0">
                <a:solidFill>
                  <a:srgbClr val="FF0000"/>
                </a:solidFill>
              </a:rPr>
              <a:t>#</a:t>
            </a:r>
            <a:r>
              <a:rPr lang="en-US" altLang="en-US" sz="2800" dirty="0">
                <a:solidFill>
                  <a:srgbClr val="FF0000"/>
                </a:solidFill>
              </a:rPr>
              <a:t>__ years old)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 	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	</a:t>
            </a:r>
            <a:r>
              <a:rPr lang="en-US" altLang="en-US" sz="3200" dirty="0">
                <a:solidFill>
                  <a:srgbClr val="00B0F0"/>
                </a:solidFill>
              </a:rPr>
              <a:t>		</a:t>
            </a:r>
            <a:r>
              <a:rPr lang="en-US" altLang="en-US" sz="2800" dirty="0">
                <a:solidFill>
                  <a:srgbClr val="00B050"/>
                </a:solidFill>
              </a:rPr>
              <a:t>ex) Tengo </a:t>
            </a:r>
            <a:r>
              <a:rPr lang="en-US" altLang="en-US" sz="2800" dirty="0" err="1">
                <a:solidFill>
                  <a:srgbClr val="00B050"/>
                </a:solidFill>
              </a:rPr>
              <a:t>catorce</a:t>
            </a:r>
            <a:r>
              <a:rPr lang="en-US" altLang="en-US" sz="2800" dirty="0">
                <a:solidFill>
                  <a:srgbClr val="00B050"/>
                </a:solidFill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</a:rPr>
              <a:t>años</a:t>
            </a:r>
            <a:br>
              <a:rPr lang="en-US" altLang="en-US" sz="2800" dirty="0">
                <a:solidFill>
                  <a:srgbClr val="00B050"/>
                </a:solidFill>
              </a:rPr>
            </a:br>
            <a:r>
              <a:rPr lang="en-US" altLang="en-US" sz="2800" dirty="0">
                <a:solidFill>
                  <a:srgbClr val="00B050"/>
                </a:solidFill>
              </a:rPr>
              <a:t> 				I am 14 yrs. old</a:t>
            </a:r>
            <a:br>
              <a:rPr lang="en-US" altLang="en-US" sz="3200" dirty="0">
                <a:solidFill>
                  <a:srgbClr val="FF0000"/>
                </a:solidFill>
              </a:rPr>
            </a:b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9395" name="TextBox 2">
            <a:extLst>
              <a:ext uri="{FF2B5EF4-FFF2-40B4-BE49-F238E27FC236}">
                <a16:creationId xmlns:a16="http://schemas.microsoft.com/office/drawing/2014/main" id="{4C1F5188-494A-4CA2-9AF5-938FBBC14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077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4 Basic Questions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3" ma:contentTypeDescription="Create a new document." ma:contentTypeScope="" ma:versionID="aabaab56e484b8749c3163d4e15740e3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c067a75919bd5b892bcdcc4662e5ba2c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7AEC1B-0D12-4B82-B6C7-6A521DD9D6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691AF4-FA25-4A66-9248-22B44CDD9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33f9c857-4026-4e87-b366-f0dccd7f7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0E7AEF-9D7A-4235-8A2A-C1D8BE36B86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3572</TotalTime>
  <Words>1040</Words>
  <Application>Microsoft Office PowerPoint</Application>
  <PresentationFormat>On-screen Show (4:3)</PresentationFormat>
  <Paragraphs>181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Default Design</vt:lpstr>
      <vt:lpstr>iRespondQuestionMaster</vt:lpstr>
      <vt:lpstr>iRespondGraphMaster</vt:lpstr>
      <vt:lpstr>Warm Up  Answer in Spanish: ¿De dónde eres?</vt:lpstr>
      <vt:lpstr>    3. ¿De dónde eres?       -Soy de _______    </vt:lpstr>
      <vt:lpstr>El Alfabeto</vt:lpstr>
      <vt:lpstr>Greetings</vt:lpstr>
      <vt:lpstr>Leaving   </vt:lpstr>
      <vt:lpstr>   1.  ¿Cómo te llamas?     -Me llamo _____   -Soy _____       </vt:lpstr>
      <vt:lpstr>   2. ¿Cómo estás?     -Estoy _____           </vt:lpstr>
      <vt:lpstr>   3. ¿De dónde eres?     -Soy de _____     Los Estados Unidos        </vt:lpstr>
      <vt:lpstr>   4. ¿Cuántos años tienes?   (Quan-tos ahn-yos tea-en-ace)    (How old are you?)   Literally translated: How many years do you have?    -Tengo __#__ años (Tango __#__ ahn-yos)    (I am __#__ years old)       ex) Tengo catorce años      I am 14 yrs. old </vt:lpstr>
      <vt:lpstr>4 Basic Questions</vt:lpstr>
      <vt:lpstr>Los Números 1-10</vt:lpstr>
      <vt:lpstr>Los Números 11-20</vt:lpstr>
      <vt:lpstr>Los Números 20-29</vt:lpstr>
      <vt:lpstr>Los Números 30+</vt:lpstr>
      <vt:lpstr>Examples</vt:lpstr>
      <vt:lpstr>Los Números</vt:lpstr>
      <vt:lpstr>Numbers in the 100s column</vt:lpstr>
      <vt:lpstr>Some Spanish math terms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Sarah Bowers</cp:lastModifiedBy>
  <cp:revision>109</cp:revision>
  <cp:lastPrinted>2012-01-13T20:32:40Z</cp:lastPrinted>
  <dcterms:created xsi:type="dcterms:W3CDTF">2010-07-11T22:19:50Z</dcterms:created>
  <dcterms:modified xsi:type="dcterms:W3CDTF">2022-01-11T15:00:29Z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