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sldIdLst>
    <p:sldId id="320" r:id="rId5"/>
    <p:sldId id="321" r:id="rId6"/>
    <p:sldId id="273" r:id="rId7"/>
    <p:sldId id="274" r:id="rId8"/>
    <p:sldId id="275" r:id="rId9"/>
    <p:sldId id="276" r:id="rId10"/>
    <p:sldId id="277" r:id="rId11"/>
    <p:sldId id="278" r:id="rId12"/>
    <p:sldId id="272" r:id="rId13"/>
    <p:sldId id="312" r:id="rId14"/>
    <p:sldId id="313" r:id="rId15"/>
    <p:sldId id="314" r:id="rId16"/>
    <p:sldId id="316" r:id="rId17"/>
    <p:sldId id="265" r:id="rId18"/>
    <p:sldId id="317" r:id="rId19"/>
    <p:sldId id="318" r:id="rId20"/>
    <p:sldId id="270" r:id="rId21"/>
    <p:sldId id="267" r:id="rId22"/>
    <p:sldId id="319" r:id="rId23"/>
    <p:sldId id="266" r:id="rId24"/>
    <p:sldId id="268" r:id="rId25"/>
    <p:sldId id="322" r:id="rId2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rah Bowers" userId="087f6c21-3676-4c5b-bd1f-21e9447cfcd6" providerId="ADAL" clId="{75BA7F30-E4C4-4F77-8C76-8021CFD2108D}"/>
    <pc:docChg chg="custSel modSld">
      <pc:chgData name="Sarah Bowers" userId="087f6c21-3676-4c5b-bd1f-21e9447cfcd6" providerId="ADAL" clId="{75BA7F30-E4C4-4F77-8C76-8021CFD2108D}" dt="2024-03-05T16:35:58.215" v="109" actId="20577"/>
      <pc:docMkLst>
        <pc:docMk/>
      </pc:docMkLst>
      <pc:sldChg chg="modSp mod">
        <pc:chgData name="Sarah Bowers" userId="087f6c21-3676-4c5b-bd1f-21e9447cfcd6" providerId="ADAL" clId="{75BA7F30-E4C4-4F77-8C76-8021CFD2108D}" dt="2024-03-05T15:59:50.111" v="13" actId="20577"/>
        <pc:sldMkLst>
          <pc:docMk/>
          <pc:sldMk cId="3259829658" sldId="320"/>
        </pc:sldMkLst>
        <pc:spChg chg="mod">
          <ac:chgData name="Sarah Bowers" userId="087f6c21-3676-4c5b-bd1f-21e9447cfcd6" providerId="ADAL" clId="{75BA7F30-E4C4-4F77-8C76-8021CFD2108D}" dt="2024-03-05T15:59:50.111" v="13" actId="20577"/>
          <ac:spMkLst>
            <pc:docMk/>
            <pc:sldMk cId="3259829658" sldId="320"/>
            <ac:spMk id="3" creationId="{5F9FC92E-D2A9-436C-998F-1D912E6A180C}"/>
          </ac:spMkLst>
        </pc:spChg>
      </pc:sldChg>
      <pc:sldChg chg="modSp mod">
        <pc:chgData name="Sarah Bowers" userId="087f6c21-3676-4c5b-bd1f-21e9447cfcd6" providerId="ADAL" clId="{75BA7F30-E4C4-4F77-8C76-8021CFD2108D}" dt="2024-03-05T16:00:29.098" v="27" actId="27636"/>
        <pc:sldMkLst>
          <pc:docMk/>
          <pc:sldMk cId="2344414281" sldId="321"/>
        </pc:sldMkLst>
        <pc:spChg chg="mod">
          <ac:chgData name="Sarah Bowers" userId="087f6c21-3676-4c5b-bd1f-21e9447cfcd6" providerId="ADAL" clId="{75BA7F30-E4C4-4F77-8C76-8021CFD2108D}" dt="2024-03-05T16:00:09.095" v="19" actId="20577"/>
          <ac:spMkLst>
            <pc:docMk/>
            <pc:sldMk cId="2344414281" sldId="321"/>
            <ac:spMk id="2" creationId="{A119C90E-081D-4CA5-8526-23F89D5D161F}"/>
          </ac:spMkLst>
        </pc:spChg>
        <pc:spChg chg="mod">
          <ac:chgData name="Sarah Bowers" userId="087f6c21-3676-4c5b-bd1f-21e9447cfcd6" providerId="ADAL" clId="{75BA7F30-E4C4-4F77-8C76-8021CFD2108D}" dt="2024-03-05T16:00:29.098" v="27" actId="27636"/>
          <ac:spMkLst>
            <pc:docMk/>
            <pc:sldMk cId="2344414281" sldId="321"/>
            <ac:spMk id="3" creationId="{53033EEB-4F62-4397-8EC4-C2AAFB7427C3}"/>
          </ac:spMkLst>
        </pc:spChg>
      </pc:sldChg>
      <pc:sldChg chg="modSp mod">
        <pc:chgData name="Sarah Bowers" userId="087f6c21-3676-4c5b-bd1f-21e9447cfcd6" providerId="ADAL" clId="{75BA7F30-E4C4-4F77-8C76-8021CFD2108D}" dt="2024-03-05T16:35:58.215" v="109" actId="20577"/>
        <pc:sldMkLst>
          <pc:docMk/>
          <pc:sldMk cId="1084751583" sldId="322"/>
        </pc:sldMkLst>
        <pc:spChg chg="mod">
          <ac:chgData name="Sarah Bowers" userId="087f6c21-3676-4c5b-bd1f-21e9447cfcd6" providerId="ADAL" clId="{75BA7F30-E4C4-4F77-8C76-8021CFD2108D}" dt="2024-03-05T16:35:58.215" v="109" actId="20577"/>
          <ac:spMkLst>
            <pc:docMk/>
            <pc:sldMk cId="1084751583" sldId="322"/>
            <ac:spMk id="3" creationId="{05C8EA03-2E5C-4EB2-ABAF-3F4A8557655E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3/5/2024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3/5/2024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3/5/2024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3/5/2024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3/5/2024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3/5/2024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hyperlink" Target="https://quizizz.com/admin/quiz/58f526adbb95b911003e5ca8?source=quiz_share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653441-2339-4AD9-B1A6-87AD18F88C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0504" y="867037"/>
            <a:ext cx="9603275" cy="1049235"/>
          </a:xfrm>
        </p:spPr>
        <p:txBody>
          <a:bodyPr/>
          <a:lstStyle/>
          <a:p>
            <a:r>
              <a:rPr lang="en-US" dirty="0" err="1"/>
              <a:t>Hacer</a:t>
            </a:r>
            <a:r>
              <a:rPr lang="en-US" dirty="0"/>
              <a:t> Time Expressions…….Translate.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9FC92E-D2A9-436C-998F-1D912E6A18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0505" y="2015732"/>
            <a:ext cx="10584350" cy="4099318"/>
          </a:xfrm>
        </p:spPr>
        <p:txBody>
          <a:bodyPr>
            <a:normAutofit/>
          </a:bodyPr>
          <a:lstStyle/>
          <a:p>
            <a:r>
              <a:rPr lang="en-US" sz="3000" dirty="0"/>
              <a:t>1. I have taken lessons for five years.</a:t>
            </a:r>
          </a:p>
          <a:p>
            <a:r>
              <a:rPr lang="en-US" sz="3000" dirty="0"/>
              <a:t>2. We have been lifting weights for an hour.</a:t>
            </a:r>
          </a:p>
          <a:p>
            <a:r>
              <a:rPr lang="en-US" sz="3000" dirty="0"/>
              <a:t>3. They have done gymnastics for ten years.</a:t>
            </a:r>
          </a:p>
          <a:p>
            <a:r>
              <a:rPr lang="en-US" sz="3000" dirty="0"/>
              <a:t>4. How long have you played chess?</a:t>
            </a:r>
          </a:p>
          <a:p>
            <a:r>
              <a:rPr lang="en-US" sz="3000" dirty="0"/>
              <a:t>5. How long have y’all been cheerleaders?</a:t>
            </a:r>
          </a:p>
        </p:txBody>
      </p:sp>
    </p:spTree>
    <p:extLst>
      <p:ext uri="{BB962C8B-B14F-4D97-AF65-F5344CB8AC3E}">
        <p14:creationId xmlns:p14="http://schemas.microsoft.com/office/powerpoint/2010/main" val="32598296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13314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/>
          </a:p>
        </p:txBody>
      </p:sp>
      <p:pic>
        <p:nvPicPr>
          <p:cNvPr id="13315" name="Picture 4" descr="jenniferLopez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1433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/>
          </a:p>
        </p:txBody>
      </p:sp>
      <p:pic>
        <p:nvPicPr>
          <p:cNvPr id="14339" name="Picture 5" descr="23-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0" y="171451"/>
            <a:ext cx="8839200" cy="6645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1536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/>
          </a:p>
        </p:txBody>
      </p:sp>
      <p:pic>
        <p:nvPicPr>
          <p:cNvPr id="15363" name="Picture 4" descr="MCj04361290000[1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0" y="-233363"/>
            <a:ext cx="8839200" cy="70802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/>
          </a:p>
        </p:txBody>
      </p:sp>
      <p:pic>
        <p:nvPicPr>
          <p:cNvPr id="17411" name="Picture 4" descr="nyc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/>
          </a:p>
        </p:txBody>
      </p:sp>
      <p:pic>
        <p:nvPicPr>
          <p:cNvPr id="18435" name="Picture 5" descr="sing-main_Full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81200" y="0"/>
            <a:ext cx="82296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1945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/>
          </a:p>
        </p:txBody>
      </p:sp>
      <p:pic>
        <p:nvPicPr>
          <p:cNvPr id="19459" name="Picture 5" descr="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2048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/>
          </a:p>
        </p:txBody>
      </p:sp>
      <p:pic>
        <p:nvPicPr>
          <p:cNvPr id="20483" name="Picture 4" descr="mc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5" name="Picture 5" descr="wiisports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0" y="1"/>
            <a:ext cx="9144000" cy="685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29" name="Picture 7" descr="face-spanish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2355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/>
          </a:p>
        </p:txBody>
      </p:sp>
      <p:pic>
        <p:nvPicPr>
          <p:cNvPr id="23555" name="Picture 4" descr="b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71699" y="0"/>
            <a:ext cx="812482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19C90E-081D-4CA5-8526-23F89D5D16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9075" y="409575"/>
            <a:ext cx="10835779" cy="1444179"/>
          </a:xfrm>
        </p:spPr>
        <p:txBody>
          <a:bodyPr>
            <a:normAutofit fontScale="90000"/>
          </a:bodyPr>
          <a:lstStyle/>
          <a:p>
            <a:r>
              <a:rPr lang="en-US" dirty="0"/>
              <a:t>Vocab Quiz Tomorrow:   </a:t>
            </a:r>
            <a:br>
              <a:rPr lang="en-US" dirty="0"/>
            </a:br>
            <a:br>
              <a:rPr lang="en-US" dirty="0"/>
            </a:br>
            <a:r>
              <a:rPr lang="en-US" sz="3200" dirty="0"/>
              <a:t>Vocabulary and Infinitive Phrases.</a:t>
            </a:r>
            <a:br>
              <a:rPr lang="en-US" sz="3200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033EEB-4F62-4397-8EC4-C2AAFB7427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0526" y="1853755"/>
            <a:ext cx="9854704" cy="4270820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70000"/>
              </a:lnSpc>
            </a:pPr>
            <a:r>
              <a:rPr lang="en-US" sz="3800" dirty="0"/>
              <a:t>1. We need to win the game.</a:t>
            </a:r>
          </a:p>
          <a:p>
            <a:pPr>
              <a:lnSpc>
                <a:spcPct val="170000"/>
              </a:lnSpc>
            </a:pPr>
            <a:r>
              <a:rPr lang="en-US" sz="3800" dirty="0"/>
              <a:t>2. I’m going to exercise after school.</a:t>
            </a:r>
          </a:p>
          <a:p>
            <a:pPr>
              <a:lnSpc>
                <a:spcPct val="170000"/>
              </a:lnSpc>
            </a:pPr>
            <a:r>
              <a:rPr lang="en-US" sz="3800" dirty="0"/>
              <a:t>3. She should rehearse.</a:t>
            </a:r>
          </a:p>
          <a:p>
            <a:pPr>
              <a:lnSpc>
                <a:spcPct val="170000"/>
              </a:lnSpc>
            </a:pPr>
            <a:r>
              <a:rPr lang="en-US" sz="3800" dirty="0"/>
              <a:t>4. They like to lift weights.</a:t>
            </a:r>
          </a:p>
          <a:p>
            <a:pPr>
              <a:lnSpc>
                <a:spcPct val="170000"/>
              </a:lnSpc>
            </a:pPr>
            <a:r>
              <a:rPr lang="en-US" sz="3800" dirty="0"/>
              <a:t>5. Do you want to make a video?</a:t>
            </a:r>
          </a:p>
          <a:p>
            <a:pPr marL="0" indent="0">
              <a:buNone/>
            </a:pPr>
            <a:endParaRPr lang="en-US" sz="3000" dirty="0"/>
          </a:p>
        </p:txBody>
      </p:sp>
    </p:spTree>
    <p:extLst>
      <p:ext uri="{BB962C8B-B14F-4D97-AF65-F5344CB8AC3E}">
        <p14:creationId xmlns:p14="http://schemas.microsoft.com/office/powerpoint/2010/main" val="234441428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bai</a:t>
            </a:r>
          </a:p>
        </p:txBody>
      </p:sp>
      <p:sp>
        <p:nvSpPr>
          <p:cNvPr id="2457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/>
          </a:p>
        </p:txBody>
      </p:sp>
      <p:pic>
        <p:nvPicPr>
          <p:cNvPr id="24579" name="Picture 5" descr="dance_libertygarden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1" name="Picture 5" descr="Michael%20Phelp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53BB98-8E5C-4401-A923-A3B780E888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025" y="804519"/>
            <a:ext cx="10473829" cy="1049235"/>
          </a:xfrm>
        </p:spPr>
        <p:txBody>
          <a:bodyPr/>
          <a:lstStyle/>
          <a:p>
            <a:r>
              <a:rPr lang="en-US" dirty="0" err="1"/>
              <a:t>Actividades</a:t>
            </a:r>
            <a:r>
              <a:rPr lang="en-US" dirty="0"/>
              <a:t> para </a:t>
            </a:r>
            <a:r>
              <a:rPr lang="en-US" dirty="0" err="1"/>
              <a:t>practicar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SABER y CONOCER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C8EA03-2E5C-4EB2-ABAF-3F4A855765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500" dirty="0"/>
              <a:t>Packet – Pgs. 11-12</a:t>
            </a:r>
          </a:p>
          <a:p>
            <a:r>
              <a:rPr lang="en-US" sz="3500" dirty="0">
                <a:hlinkClick r:id="rId2"/>
              </a:rPr>
              <a:t>Quizizz</a:t>
            </a:r>
            <a:r>
              <a:rPr lang="en-US" sz="3500" dirty="0"/>
              <a:t> on Saber vs. </a:t>
            </a:r>
            <a:r>
              <a:rPr lang="en-US" sz="3500" dirty="0" err="1"/>
              <a:t>Conocer</a:t>
            </a:r>
            <a:endParaRPr lang="en-US" sz="3500" dirty="0"/>
          </a:p>
          <a:p>
            <a:r>
              <a:rPr lang="en-US" sz="3500" dirty="0"/>
              <a:t>Learn Game to review pink sheet vocab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47515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0840E1-DDF9-4A33-ACDB-EFF0EAF9E8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Saber – to know      (irregular </a:t>
            </a:r>
            <a:r>
              <a:rPr lang="en-US" dirty="0" err="1"/>
              <a:t>yo</a:t>
            </a:r>
            <a:r>
              <a:rPr lang="en-US" dirty="0"/>
              <a:t> form)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DE43080-EA6A-412A-9EE1-D1C94C2A4C4C}"/>
              </a:ext>
            </a:extLst>
          </p:cNvPr>
          <p:cNvSpPr txBox="1"/>
          <p:nvPr/>
        </p:nvSpPr>
        <p:spPr>
          <a:xfrm>
            <a:off x="971550" y="2021608"/>
            <a:ext cx="99441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/>
              <a:t>Yo</a:t>
            </a:r>
            <a:r>
              <a:rPr lang="en-US" sz="3200" dirty="0"/>
              <a:t>			</a:t>
            </a:r>
            <a:r>
              <a:rPr lang="en-US" sz="3200" b="1" dirty="0" err="1">
                <a:solidFill>
                  <a:schemeClr val="accent1"/>
                </a:solidFill>
              </a:rPr>
              <a:t>sé</a:t>
            </a:r>
            <a:r>
              <a:rPr lang="en-US" sz="3200" b="1" dirty="0">
                <a:solidFill>
                  <a:schemeClr val="accent1"/>
                </a:solidFill>
              </a:rPr>
              <a:t> *</a:t>
            </a:r>
            <a:r>
              <a:rPr lang="en-US" sz="3200" dirty="0"/>
              <a:t>							</a:t>
            </a:r>
            <a:r>
              <a:rPr lang="en-US" sz="3200" dirty="0" err="1"/>
              <a:t>Nosotros</a:t>
            </a:r>
            <a:r>
              <a:rPr lang="en-US" sz="3200" dirty="0"/>
              <a:t>		</a:t>
            </a:r>
            <a:r>
              <a:rPr lang="en-US" sz="3200" b="1" dirty="0" err="1">
                <a:solidFill>
                  <a:schemeClr val="accent1"/>
                </a:solidFill>
              </a:rPr>
              <a:t>sabemos</a:t>
            </a:r>
            <a:endParaRPr lang="en-US" sz="3200" b="1" dirty="0">
              <a:solidFill>
                <a:schemeClr val="accent1"/>
              </a:solidFill>
            </a:endParaRPr>
          </a:p>
          <a:p>
            <a:endParaRPr lang="en-US" sz="3200" dirty="0"/>
          </a:p>
          <a:p>
            <a:r>
              <a:rPr lang="en-US" sz="3200" dirty="0"/>
              <a:t>Tú			</a:t>
            </a:r>
            <a:r>
              <a:rPr lang="en-US" sz="3200" b="1" dirty="0">
                <a:solidFill>
                  <a:schemeClr val="accent1"/>
                </a:solidFill>
              </a:rPr>
              <a:t>sabes	</a:t>
            </a:r>
            <a:r>
              <a:rPr lang="en-US" sz="3200" dirty="0"/>
              <a:t>					</a:t>
            </a:r>
            <a:r>
              <a:rPr lang="en-US" sz="3200" dirty="0" err="1"/>
              <a:t>Vosotros</a:t>
            </a:r>
            <a:r>
              <a:rPr lang="en-US" sz="3200" dirty="0"/>
              <a:t>		</a:t>
            </a:r>
            <a:r>
              <a:rPr lang="en-US" sz="3200" b="1" dirty="0" err="1">
                <a:solidFill>
                  <a:schemeClr val="accent1"/>
                </a:solidFill>
              </a:rPr>
              <a:t>sabéis</a:t>
            </a:r>
            <a:endParaRPr lang="en-US" sz="3200" b="1" dirty="0">
              <a:solidFill>
                <a:schemeClr val="accent1"/>
              </a:solidFill>
            </a:endParaRPr>
          </a:p>
          <a:p>
            <a:endParaRPr lang="en-US" sz="3200" dirty="0"/>
          </a:p>
          <a:p>
            <a:r>
              <a:rPr lang="en-US" sz="3200" dirty="0" err="1"/>
              <a:t>Él</a:t>
            </a:r>
            <a:r>
              <a:rPr lang="en-US" sz="3200" dirty="0"/>
              <a:t>											</a:t>
            </a:r>
            <a:r>
              <a:rPr lang="en-US" sz="3200" dirty="0" err="1"/>
              <a:t>Ellos</a:t>
            </a:r>
            <a:br>
              <a:rPr lang="en-US" sz="3200" dirty="0"/>
            </a:br>
            <a:r>
              <a:rPr lang="en-US" sz="3200" dirty="0"/>
              <a:t>Ella		</a:t>
            </a:r>
            <a:r>
              <a:rPr lang="en-US" sz="3200" b="1" dirty="0">
                <a:solidFill>
                  <a:schemeClr val="accent1"/>
                </a:solidFill>
              </a:rPr>
              <a:t>sabe		</a:t>
            </a:r>
            <a:r>
              <a:rPr lang="en-US" sz="3200" dirty="0"/>
              <a:t>					</a:t>
            </a:r>
            <a:r>
              <a:rPr lang="en-US" sz="3200" dirty="0" err="1"/>
              <a:t>Ellas</a:t>
            </a:r>
            <a:r>
              <a:rPr lang="en-US" sz="3200" dirty="0"/>
              <a:t>				</a:t>
            </a:r>
            <a:r>
              <a:rPr lang="en-US" sz="3200" b="1" dirty="0" err="1">
                <a:solidFill>
                  <a:schemeClr val="accent1"/>
                </a:solidFill>
              </a:rPr>
              <a:t>saben</a:t>
            </a:r>
            <a:br>
              <a:rPr lang="en-US" sz="3200" dirty="0"/>
            </a:br>
            <a:r>
              <a:rPr lang="en-US" sz="3200" dirty="0" err="1"/>
              <a:t>Ud</a:t>
            </a:r>
            <a:r>
              <a:rPr lang="en-US" sz="3200" dirty="0"/>
              <a:t>.										</a:t>
            </a:r>
            <a:r>
              <a:rPr lang="en-US" sz="3200" dirty="0" err="1"/>
              <a:t>Uds</a:t>
            </a:r>
            <a:r>
              <a:rPr lang="en-US" sz="3200" dirty="0"/>
              <a:t>.</a:t>
            </a:r>
          </a:p>
          <a:p>
            <a:r>
              <a:rPr lang="en-US" sz="3200" dirty="0"/>
              <a:t>“it”</a:t>
            </a:r>
            <a:endParaRPr lang="en-US" dirty="0"/>
          </a:p>
        </p:txBody>
      </p:sp>
      <p:sp>
        <p:nvSpPr>
          <p:cNvPr id="7" name="Right Brace 6">
            <a:extLst>
              <a:ext uri="{FF2B5EF4-FFF2-40B4-BE49-F238E27FC236}">
                <a16:creationId xmlns:a16="http://schemas.microsoft.com/office/drawing/2014/main" id="{9225DFBA-181A-49DF-A170-9384F6C96CC1}"/>
              </a:ext>
            </a:extLst>
          </p:cNvPr>
          <p:cNvSpPr/>
          <p:nvPr/>
        </p:nvSpPr>
        <p:spPr>
          <a:xfrm>
            <a:off x="1743075" y="4200525"/>
            <a:ext cx="266700" cy="1562100"/>
          </a:xfrm>
          <a:prstGeom prst="rightBrac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Brace 7">
            <a:extLst>
              <a:ext uri="{FF2B5EF4-FFF2-40B4-BE49-F238E27FC236}">
                <a16:creationId xmlns:a16="http://schemas.microsoft.com/office/drawing/2014/main" id="{9F7DF74C-4E15-47E9-980C-E1FDF42240BD}"/>
              </a:ext>
            </a:extLst>
          </p:cNvPr>
          <p:cNvSpPr/>
          <p:nvPr/>
        </p:nvSpPr>
        <p:spPr>
          <a:xfrm>
            <a:off x="6877050" y="4114800"/>
            <a:ext cx="266700" cy="1371600"/>
          </a:xfrm>
          <a:prstGeom prst="rightBrac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8846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F582AE-7E34-4EDC-8EE0-6123E96EB4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87192" y="719164"/>
            <a:ext cx="9605635" cy="1059305"/>
          </a:xfrm>
        </p:spPr>
        <p:txBody>
          <a:bodyPr>
            <a:normAutofit/>
          </a:bodyPr>
          <a:lstStyle/>
          <a:p>
            <a:r>
              <a:rPr lang="en-US" sz="3000" dirty="0"/>
              <a:t>Saber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76DDBF-636F-4F79-9E01-222337AD38E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85306" y="1925153"/>
            <a:ext cx="4645152" cy="3448595"/>
          </a:xfrm>
        </p:spPr>
        <p:txBody>
          <a:bodyPr>
            <a:noAutofit/>
          </a:bodyPr>
          <a:lstStyle/>
          <a:p>
            <a:r>
              <a:rPr lang="en-US" sz="3000" dirty="0"/>
              <a:t>To know facts.</a:t>
            </a:r>
          </a:p>
          <a:p>
            <a:pPr marL="0" indent="0">
              <a:buNone/>
            </a:pPr>
            <a:endParaRPr lang="en-US" sz="3000" dirty="0"/>
          </a:p>
          <a:p>
            <a:r>
              <a:rPr lang="en-US" sz="3000" dirty="0"/>
              <a:t>To know information.</a:t>
            </a:r>
          </a:p>
          <a:p>
            <a:pPr marL="0" indent="0">
              <a:buNone/>
            </a:pPr>
            <a:endParaRPr lang="en-US" sz="3000" dirty="0"/>
          </a:p>
          <a:p>
            <a:r>
              <a:rPr lang="en-US" sz="3000" dirty="0"/>
              <a:t>To know HOW to do something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496E287-04C0-4725-A510-99550908B6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451746" y="1931618"/>
            <a:ext cx="5492479" cy="3441520"/>
          </a:xfrm>
        </p:spPr>
        <p:txBody>
          <a:bodyPr>
            <a:noAutofit/>
          </a:bodyPr>
          <a:lstStyle/>
          <a:p>
            <a:r>
              <a:rPr lang="en-US" sz="3000" dirty="0"/>
              <a:t>Tips:</a:t>
            </a:r>
          </a:p>
          <a:p>
            <a:r>
              <a:rPr lang="en-US" sz="3000" dirty="0"/>
              <a:t>You’ll often see an infinitive! (how to do something)</a:t>
            </a:r>
          </a:p>
          <a:p>
            <a:pPr marL="0" indent="0">
              <a:buNone/>
            </a:pPr>
            <a:r>
              <a:rPr lang="en-US" sz="3000" dirty="0"/>
              <a:t>Or</a:t>
            </a:r>
          </a:p>
          <a:p>
            <a:r>
              <a:rPr lang="en-US" sz="3000" dirty="0"/>
              <a:t>One of the question words (looking for information).</a:t>
            </a:r>
          </a:p>
        </p:txBody>
      </p:sp>
    </p:spTree>
    <p:extLst>
      <p:ext uri="{BB962C8B-B14F-4D97-AF65-F5344CB8AC3E}">
        <p14:creationId xmlns:p14="http://schemas.microsoft.com/office/powerpoint/2010/main" val="28214053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262641-8C13-4ABB-B1FB-EBC90C1E29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95425" y="409575"/>
            <a:ext cx="9639300" cy="1143000"/>
          </a:xfrm>
        </p:spPr>
        <p:txBody>
          <a:bodyPr>
            <a:noAutofit/>
          </a:bodyPr>
          <a:lstStyle/>
          <a:p>
            <a:pPr lvl="1"/>
            <a:r>
              <a:rPr lang="en-US" sz="2400" dirty="0" err="1"/>
              <a:t>Ejemplos</a:t>
            </a:r>
            <a:r>
              <a:rPr lang="en-US" sz="2400" dirty="0"/>
              <a:t>: </a:t>
            </a:r>
            <a:br>
              <a:rPr lang="en-US" sz="2400" dirty="0"/>
            </a:br>
            <a:r>
              <a:rPr lang="es-ES" sz="2400" dirty="0" err="1"/>
              <a:t>What’s</a:t>
            </a:r>
            <a:r>
              <a:rPr lang="es-ES" sz="2400" dirty="0"/>
              <a:t> </a:t>
            </a:r>
            <a:r>
              <a:rPr lang="es-ES" sz="2400" dirty="0" err="1"/>
              <a:t>the</a:t>
            </a:r>
            <a:r>
              <a:rPr lang="es-ES" sz="2400" dirty="0"/>
              <a:t> </a:t>
            </a:r>
            <a:r>
              <a:rPr lang="es-ES" sz="2400" dirty="0" err="1"/>
              <a:t>meaning</a:t>
            </a:r>
            <a:r>
              <a:rPr lang="es-ES" sz="2400" dirty="0"/>
              <a:t>? (</a:t>
            </a:r>
            <a:r>
              <a:rPr lang="es-ES" sz="2400" dirty="0" err="1"/>
              <a:t>Fact</a:t>
            </a:r>
            <a:r>
              <a:rPr lang="es-ES" sz="2400" dirty="0"/>
              <a:t>, </a:t>
            </a:r>
            <a:r>
              <a:rPr lang="es-ES" sz="2400" dirty="0" err="1"/>
              <a:t>information</a:t>
            </a:r>
            <a:r>
              <a:rPr lang="es-ES" sz="2400" dirty="0"/>
              <a:t>, </a:t>
            </a:r>
            <a:r>
              <a:rPr lang="es-ES" sz="2400" dirty="0" err="1"/>
              <a:t>skill</a:t>
            </a:r>
            <a:r>
              <a:rPr lang="es-ES" sz="2400" dirty="0"/>
              <a:t>)</a:t>
            </a:r>
            <a:br>
              <a:rPr lang="es-ES" sz="2400" dirty="0"/>
            </a:br>
            <a:r>
              <a:rPr lang="es-ES" sz="2400" dirty="0" err="1"/>
              <a:t>Is</a:t>
            </a:r>
            <a:r>
              <a:rPr lang="es-ES" sz="2400" dirty="0"/>
              <a:t> </a:t>
            </a:r>
            <a:r>
              <a:rPr lang="es-ES" sz="2400" dirty="0" err="1"/>
              <a:t>there</a:t>
            </a:r>
            <a:r>
              <a:rPr lang="es-ES" sz="2400" dirty="0"/>
              <a:t> a </a:t>
            </a:r>
            <a:r>
              <a:rPr lang="es-ES" sz="2400" dirty="0" err="1"/>
              <a:t>hint</a:t>
            </a:r>
            <a:r>
              <a:rPr lang="es-ES" sz="2400" dirty="0"/>
              <a:t>?</a:t>
            </a:r>
            <a:br>
              <a:rPr lang="es-ES" sz="2400" dirty="0"/>
            </a:br>
            <a:endParaRPr lang="en-US" sz="2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131399-CAF3-4701-B844-22F928D635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2514601"/>
            <a:ext cx="8229600" cy="4038600"/>
          </a:xfrm>
        </p:spPr>
        <p:txBody>
          <a:bodyPr>
            <a:normAutofit/>
          </a:bodyPr>
          <a:lstStyle/>
          <a:p>
            <a:r>
              <a:rPr lang="es-ES" sz="3000" b="1" dirty="0"/>
              <a:t>¿Sabes </a:t>
            </a:r>
            <a:r>
              <a:rPr lang="es-ES" sz="3000" u="sng" dirty="0"/>
              <a:t>quién</a:t>
            </a:r>
            <a:r>
              <a:rPr lang="es-ES" sz="3000" dirty="0"/>
              <a:t> es el director de la banda?</a:t>
            </a:r>
          </a:p>
          <a:p>
            <a:r>
              <a:rPr lang="es-ES" sz="3000" b="1" dirty="0"/>
              <a:t>¿Sabes </a:t>
            </a:r>
            <a:r>
              <a:rPr lang="es-ES" sz="3000" u="sng" dirty="0"/>
              <a:t>cu</a:t>
            </a:r>
            <a:r>
              <a:rPr lang="es-ES" sz="3000" u="sng" dirty="0">
                <a:latin typeface="Calibri" panose="020F0502020204030204" pitchFamily="34" charset="0"/>
                <a:cs typeface="Calibri" panose="020F0502020204030204" pitchFamily="34" charset="0"/>
              </a:rPr>
              <a:t>ál</a:t>
            </a:r>
            <a:r>
              <a:rPr lang="es-ES" sz="3000" u="sng" dirty="0"/>
              <a:t> </a:t>
            </a:r>
            <a:r>
              <a:rPr lang="es-ES" sz="3000" dirty="0"/>
              <a:t>es la capital de Bolivia?</a:t>
            </a:r>
          </a:p>
          <a:p>
            <a:r>
              <a:rPr lang="es-ES" sz="3000" b="1" dirty="0"/>
              <a:t>¿Sabes </a:t>
            </a:r>
            <a:r>
              <a:rPr lang="es-ES" sz="3000" dirty="0"/>
              <a:t>jugar al golf?</a:t>
            </a:r>
          </a:p>
          <a:p>
            <a:r>
              <a:rPr lang="es-ES" sz="3000" b="1" dirty="0"/>
              <a:t>¿Sabes </a:t>
            </a:r>
            <a:r>
              <a:rPr lang="es-ES" sz="3000" dirty="0"/>
              <a:t>las reglas </a:t>
            </a:r>
            <a:r>
              <a:rPr lang="es-ES" sz="3000" i="1" dirty="0"/>
              <a:t>(rules) </a:t>
            </a:r>
            <a:r>
              <a:rPr lang="es-ES" sz="3000" dirty="0"/>
              <a:t>del golf?</a:t>
            </a:r>
          </a:p>
          <a:p>
            <a:endParaRPr lang="es-ES" sz="3000" dirty="0"/>
          </a:p>
          <a:p>
            <a:endParaRPr lang="es-ES" sz="3000" dirty="0"/>
          </a:p>
          <a:p>
            <a:endParaRPr lang="es-ES" sz="3000" dirty="0"/>
          </a:p>
        </p:txBody>
      </p:sp>
    </p:spTree>
    <p:extLst>
      <p:ext uri="{BB962C8B-B14F-4D97-AF65-F5344CB8AC3E}">
        <p14:creationId xmlns:p14="http://schemas.microsoft.com/office/powerpoint/2010/main" val="22927895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F1D48F-FA4A-40ED-B8F2-AE770AEC11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Conocer</a:t>
            </a:r>
            <a:r>
              <a:rPr lang="en-US" dirty="0"/>
              <a:t> – to know       (-</a:t>
            </a:r>
            <a:r>
              <a:rPr lang="en-US" dirty="0" err="1"/>
              <a:t>zco</a:t>
            </a:r>
            <a:r>
              <a:rPr lang="en-US" dirty="0"/>
              <a:t> verb)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7581679-A286-479A-A82B-547BBE08E962}"/>
              </a:ext>
            </a:extLst>
          </p:cNvPr>
          <p:cNvSpPr txBox="1"/>
          <p:nvPr/>
        </p:nvSpPr>
        <p:spPr>
          <a:xfrm>
            <a:off x="971550" y="2021608"/>
            <a:ext cx="99441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/>
              <a:t>Yo</a:t>
            </a:r>
            <a:r>
              <a:rPr lang="en-US" sz="3200" dirty="0"/>
              <a:t>			</a:t>
            </a:r>
            <a:r>
              <a:rPr lang="en-US" sz="3200" b="1" dirty="0" err="1">
                <a:solidFill>
                  <a:schemeClr val="accent1"/>
                </a:solidFill>
              </a:rPr>
              <a:t>cono</a:t>
            </a:r>
            <a:r>
              <a:rPr lang="en-US" sz="3200" b="1" u="sng" dirty="0" err="1">
                <a:solidFill>
                  <a:schemeClr val="accent1"/>
                </a:solidFill>
              </a:rPr>
              <a:t>zco</a:t>
            </a:r>
            <a:r>
              <a:rPr lang="en-US" sz="3200" b="1" dirty="0">
                <a:solidFill>
                  <a:schemeClr val="accent1"/>
                </a:solidFill>
              </a:rPr>
              <a:t> *</a:t>
            </a:r>
            <a:r>
              <a:rPr lang="en-US" sz="3200" dirty="0"/>
              <a:t>				</a:t>
            </a:r>
            <a:r>
              <a:rPr lang="en-US" sz="3200" dirty="0" err="1"/>
              <a:t>Nosotros</a:t>
            </a:r>
            <a:r>
              <a:rPr lang="en-US" sz="3200" dirty="0"/>
              <a:t>		</a:t>
            </a:r>
            <a:r>
              <a:rPr lang="en-US" sz="3200" b="1" dirty="0" err="1">
                <a:solidFill>
                  <a:schemeClr val="accent1"/>
                </a:solidFill>
              </a:rPr>
              <a:t>conocemos</a:t>
            </a:r>
            <a:endParaRPr lang="en-US" sz="3200" b="1" dirty="0">
              <a:solidFill>
                <a:schemeClr val="accent1"/>
              </a:solidFill>
            </a:endParaRPr>
          </a:p>
          <a:p>
            <a:endParaRPr lang="en-US" sz="3200" dirty="0"/>
          </a:p>
          <a:p>
            <a:r>
              <a:rPr lang="en-US" sz="3200" dirty="0"/>
              <a:t>Tú			</a:t>
            </a:r>
            <a:r>
              <a:rPr lang="en-US" sz="3200" b="1" dirty="0" err="1">
                <a:solidFill>
                  <a:schemeClr val="accent1"/>
                </a:solidFill>
              </a:rPr>
              <a:t>conoces</a:t>
            </a:r>
            <a:r>
              <a:rPr lang="en-US" sz="3200" dirty="0"/>
              <a:t>					</a:t>
            </a:r>
            <a:r>
              <a:rPr lang="en-US" sz="3200" dirty="0" err="1"/>
              <a:t>Vosotros</a:t>
            </a:r>
            <a:r>
              <a:rPr lang="en-US" sz="3200" dirty="0"/>
              <a:t>		</a:t>
            </a:r>
            <a:r>
              <a:rPr lang="en-US" sz="3200" b="1" dirty="0" err="1">
                <a:solidFill>
                  <a:schemeClr val="accent1"/>
                </a:solidFill>
              </a:rPr>
              <a:t>conocéis</a:t>
            </a:r>
            <a:endParaRPr lang="en-US" sz="3200" b="1" dirty="0">
              <a:solidFill>
                <a:schemeClr val="accent1"/>
              </a:solidFill>
            </a:endParaRPr>
          </a:p>
          <a:p>
            <a:endParaRPr lang="en-US" sz="3200" dirty="0"/>
          </a:p>
          <a:p>
            <a:r>
              <a:rPr lang="en-US" sz="3200" dirty="0" err="1"/>
              <a:t>Él</a:t>
            </a:r>
            <a:r>
              <a:rPr lang="en-US" sz="3200" dirty="0"/>
              <a:t>											</a:t>
            </a:r>
            <a:r>
              <a:rPr lang="en-US" sz="3200" dirty="0" err="1"/>
              <a:t>Ellos</a:t>
            </a:r>
            <a:br>
              <a:rPr lang="en-US" sz="3200" dirty="0"/>
            </a:br>
            <a:r>
              <a:rPr lang="en-US" sz="3200" dirty="0"/>
              <a:t>Ella		</a:t>
            </a:r>
            <a:r>
              <a:rPr lang="en-US" sz="3200" b="1" dirty="0" err="1">
                <a:solidFill>
                  <a:schemeClr val="accent1"/>
                </a:solidFill>
              </a:rPr>
              <a:t>conoce</a:t>
            </a:r>
            <a:r>
              <a:rPr lang="en-US" sz="3200" b="1" dirty="0">
                <a:solidFill>
                  <a:schemeClr val="accent1"/>
                </a:solidFill>
              </a:rPr>
              <a:t>	</a:t>
            </a:r>
            <a:r>
              <a:rPr lang="en-US" sz="3200" dirty="0"/>
              <a:t>					</a:t>
            </a:r>
            <a:r>
              <a:rPr lang="en-US" sz="3200" dirty="0" err="1"/>
              <a:t>Ellas</a:t>
            </a:r>
            <a:r>
              <a:rPr lang="en-US" sz="3200" dirty="0"/>
              <a:t>				</a:t>
            </a:r>
            <a:r>
              <a:rPr lang="en-US" sz="3200" b="1" dirty="0" err="1">
                <a:solidFill>
                  <a:schemeClr val="accent1"/>
                </a:solidFill>
              </a:rPr>
              <a:t>conocen</a:t>
            </a:r>
            <a:br>
              <a:rPr lang="en-US" sz="3200" dirty="0"/>
            </a:br>
            <a:r>
              <a:rPr lang="en-US" sz="3200" dirty="0" err="1"/>
              <a:t>Ud</a:t>
            </a:r>
            <a:r>
              <a:rPr lang="en-US" sz="3200" dirty="0"/>
              <a:t>.										</a:t>
            </a:r>
            <a:r>
              <a:rPr lang="en-US" sz="3200" dirty="0" err="1"/>
              <a:t>Uds</a:t>
            </a:r>
            <a:r>
              <a:rPr lang="en-US" sz="3200" dirty="0"/>
              <a:t>.</a:t>
            </a:r>
          </a:p>
          <a:p>
            <a:r>
              <a:rPr lang="en-US" sz="3200" dirty="0"/>
              <a:t>“it”</a:t>
            </a:r>
            <a:endParaRPr lang="en-US" dirty="0"/>
          </a:p>
        </p:txBody>
      </p:sp>
      <p:sp>
        <p:nvSpPr>
          <p:cNvPr id="7" name="Right Brace 6">
            <a:extLst>
              <a:ext uri="{FF2B5EF4-FFF2-40B4-BE49-F238E27FC236}">
                <a16:creationId xmlns:a16="http://schemas.microsoft.com/office/drawing/2014/main" id="{3CC38D2D-4B6D-4F0A-B47A-ECE63F10A7A1}"/>
              </a:ext>
            </a:extLst>
          </p:cNvPr>
          <p:cNvSpPr/>
          <p:nvPr/>
        </p:nvSpPr>
        <p:spPr>
          <a:xfrm>
            <a:off x="1743075" y="4200525"/>
            <a:ext cx="266700" cy="1562100"/>
          </a:xfrm>
          <a:prstGeom prst="rightBrac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Brace 7">
            <a:extLst>
              <a:ext uri="{FF2B5EF4-FFF2-40B4-BE49-F238E27FC236}">
                <a16:creationId xmlns:a16="http://schemas.microsoft.com/office/drawing/2014/main" id="{D73947CB-89F7-4955-9FC1-8B799C624D34}"/>
              </a:ext>
            </a:extLst>
          </p:cNvPr>
          <p:cNvSpPr/>
          <p:nvPr/>
        </p:nvSpPr>
        <p:spPr>
          <a:xfrm>
            <a:off x="6877050" y="4114800"/>
            <a:ext cx="266700" cy="1371600"/>
          </a:xfrm>
          <a:prstGeom prst="rightBrace">
            <a:avLst/>
          </a:prstGeom>
          <a:ln w="3810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0363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F582AE-7E34-4EDC-8EE0-6123E96EB4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717" y="795364"/>
            <a:ext cx="9605635" cy="1059305"/>
          </a:xfrm>
        </p:spPr>
        <p:txBody>
          <a:bodyPr>
            <a:normAutofit/>
          </a:bodyPr>
          <a:lstStyle/>
          <a:p>
            <a:r>
              <a:rPr lang="en-US" sz="3000" dirty="0" err="1"/>
              <a:t>Conocer</a:t>
            </a:r>
            <a:endParaRPr lang="en-US" sz="30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76DDBF-636F-4F79-9E01-222337AD38E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94831" y="2001353"/>
            <a:ext cx="4645152" cy="3448595"/>
          </a:xfrm>
        </p:spPr>
        <p:txBody>
          <a:bodyPr>
            <a:normAutofit/>
          </a:bodyPr>
          <a:lstStyle/>
          <a:p>
            <a:r>
              <a:rPr lang="en-US" sz="3000" dirty="0"/>
              <a:t>To know a person.</a:t>
            </a:r>
          </a:p>
          <a:p>
            <a:pPr marL="0" indent="0">
              <a:buNone/>
            </a:pPr>
            <a:endParaRPr lang="en-US" sz="3000" dirty="0"/>
          </a:p>
          <a:p>
            <a:r>
              <a:rPr lang="en-US" sz="3000" dirty="0"/>
              <a:t>To be familiar with a place.</a:t>
            </a:r>
          </a:p>
          <a:p>
            <a:pPr marL="0" indent="0">
              <a:buNone/>
            </a:pPr>
            <a:endParaRPr lang="en-US" sz="3000" dirty="0"/>
          </a:p>
          <a:p>
            <a:r>
              <a:rPr lang="en-US" sz="3000" dirty="0"/>
              <a:t>To be familiar with a thing.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496E287-04C0-4725-A510-99550908B6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953125" y="2007818"/>
            <a:ext cx="5191124" cy="3441520"/>
          </a:xfrm>
        </p:spPr>
        <p:txBody>
          <a:bodyPr>
            <a:noAutofit/>
          </a:bodyPr>
          <a:lstStyle/>
          <a:p>
            <a:r>
              <a:rPr lang="en-US" sz="3000" dirty="0"/>
              <a:t>Tips:</a:t>
            </a:r>
          </a:p>
          <a:p>
            <a:r>
              <a:rPr lang="en-US" sz="3000" dirty="0"/>
              <a:t>You’ll often see the personal “a” before a person’s name. </a:t>
            </a:r>
          </a:p>
          <a:p>
            <a:endParaRPr lang="en-US" sz="3000" dirty="0"/>
          </a:p>
          <a:p>
            <a:r>
              <a:rPr lang="en-US" sz="3000" dirty="0"/>
              <a:t>Ex) ¿</a:t>
            </a:r>
            <a:r>
              <a:rPr lang="en-US" sz="3000" dirty="0" err="1"/>
              <a:t>Conoces</a:t>
            </a:r>
            <a:r>
              <a:rPr lang="en-US" sz="3000" dirty="0"/>
              <a:t> a Juan Rivera?</a:t>
            </a:r>
          </a:p>
        </p:txBody>
      </p:sp>
    </p:spTree>
    <p:extLst>
      <p:ext uri="{BB962C8B-B14F-4D97-AF65-F5344CB8AC3E}">
        <p14:creationId xmlns:p14="http://schemas.microsoft.com/office/powerpoint/2010/main" val="27155858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262641-8C13-4ABB-B1FB-EBC90C1E29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4792" y="390939"/>
            <a:ext cx="8229600" cy="1143000"/>
          </a:xfrm>
        </p:spPr>
        <p:txBody>
          <a:bodyPr>
            <a:normAutofit fontScale="90000"/>
          </a:bodyPr>
          <a:lstStyle/>
          <a:p>
            <a:pPr lvl="1"/>
            <a:r>
              <a:rPr lang="en-US" dirty="0" err="1"/>
              <a:t>Ejemplos</a:t>
            </a:r>
            <a:r>
              <a:rPr lang="en-US" dirty="0"/>
              <a:t>: </a:t>
            </a:r>
            <a:br>
              <a:rPr lang="en-US" dirty="0"/>
            </a:br>
            <a:r>
              <a:rPr lang="es-ES" sz="2500" dirty="0" err="1"/>
              <a:t>What’s</a:t>
            </a:r>
            <a:r>
              <a:rPr lang="es-ES" sz="2500" dirty="0"/>
              <a:t> </a:t>
            </a:r>
            <a:r>
              <a:rPr lang="es-ES" sz="2500" dirty="0" err="1"/>
              <a:t>the</a:t>
            </a:r>
            <a:r>
              <a:rPr lang="es-ES" sz="2500" dirty="0"/>
              <a:t> </a:t>
            </a:r>
            <a:r>
              <a:rPr lang="es-ES" sz="2500" dirty="0" err="1"/>
              <a:t>meaning</a:t>
            </a:r>
            <a:r>
              <a:rPr lang="es-ES" sz="2500" dirty="0"/>
              <a:t>? </a:t>
            </a:r>
            <a:br>
              <a:rPr lang="es-ES" sz="2500" dirty="0"/>
            </a:br>
            <a:r>
              <a:rPr lang="es-ES" sz="2500" dirty="0"/>
              <a:t>(</a:t>
            </a:r>
            <a:r>
              <a:rPr lang="es-ES" sz="2500" dirty="0" err="1"/>
              <a:t>know</a:t>
            </a:r>
            <a:r>
              <a:rPr lang="es-ES" sz="2500" dirty="0"/>
              <a:t> a </a:t>
            </a:r>
            <a:r>
              <a:rPr lang="es-ES" sz="2500" dirty="0" err="1"/>
              <a:t>person</a:t>
            </a:r>
            <a:r>
              <a:rPr lang="es-ES" sz="2500" dirty="0"/>
              <a:t>, familiar With place/</a:t>
            </a:r>
            <a:r>
              <a:rPr lang="es-ES" sz="2500" dirty="0" err="1"/>
              <a:t>thing</a:t>
            </a:r>
            <a:r>
              <a:rPr lang="es-ES" sz="2500" dirty="0"/>
              <a:t>)</a:t>
            </a:r>
            <a:br>
              <a:rPr lang="es-ES" sz="2500" dirty="0"/>
            </a:br>
            <a:r>
              <a:rPr lang="es-ES" sz="2500" dirty="0" err="1"/>
              <a:t>Is</a:t>
            </a:r>
            <a:r>
              <a:rPr lang="es-ES" sz="2500" dirty="0"/>
              <a:t> </a:t>
            </a:r>
            <a:r>
              <a:rPr lang="es-ES" sz="2500" dirty="0" err="1"/>
              <a:t>there</a:t>
            </a:r>
            <a:r>
              <a:rPr lang="es-ES" sz="2500" dirty="0"/>
              <a:t> a </a:t>
            </a:r>
            <a:r>
              <a:rPr lang="es-ES" sz="2500" dirty="0" err="1"/>
              <a:t>hint</a:t>
            </a:r>
            <a:r>
              <a:rPr lang="es-ES" sz="2500" dirty="0"/>
              <a:t>?</a:t>
            </a:r>
            <a:br>
              <a:rPr lang="es-E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131399-CAF3-4701-B844-22F928D635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200" y="2514601"/>
            <a:ext cx="8229600" cy="4038600"/>
          </a:xfrm>
        </p:spPr>
        <p:txBody>
          <a:bodyPr/>
          <a:lstStyle/>
          <a:p>
            <a:r>
              <a:rPr lang="es-ES" sz="2800" b="1" dirty="0"/>
              <a:t>¿Conoces </a:t>
            </a:r>
            <a:r>
              <a:rPr lang="es-ES" sz="2800" dirty="0"/>
              <a:t>a la profesora de esta clase?</a:t>
            </a:r>
          </a:p>
          <a:p>
            <a:r>
              <a:rPr lang="es-ES" sz="2800" b="1" dirty="0"/>
              <a:t>¿Conoces </a:t>
            </a:r>
            <a:r>
              <a:rPr lang="es-ES" sz="2800" b="1" dirty="0">
                <a:solidFill>
                  <a:srgbClr val="FF0000"/>
                </a:solidFill>
              </a:rPr>
              <a:t>al</a:t>
            </a:r>
            <a:r>
              <a:rPr lang="es-ES" sz="2800" dirty="0"/>
              <a:t> profesor de esta clase?</a:t>
            </a:r>
          </a:p>
          <a:p>
            <a:r>
              <a:rPr lang="es-ES" sz="2800" b="1" dirty="0"/>
              <a:t>¿Conoces </a:t>
            </a:r>
            <a:r>
              <a:rPr lang="es-ES" sz="2800" dirty="0"/>
              <a:t>Nueva York?</a:t>
            </a:r>
          </a:p>
          <a:p>
            <a:r>
              <a:rPr lang="es-ES" sz="2800" b="1" dirty="0"/>
              <a:t>¿Conoces </a:t>
            </a:r>
            <a:r>
              <a:rPr lang="es-ES" sz="2800" dirty="0"/>
              <a:t>la música de Shakira?</a:t>
            </a:r>
          </a:p>
          <a:p>
            <a:endParaRPr lang="es-ES" dirty="0"/>
          </a:p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3096078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71E544-52F1-4DA8-801D-3B67DA8CFA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754" y="1071219"/>
            <a:ext cx="9603275" cy="1049235"/>
          </a:xfrm>
        </p:spPr>
        <p:txBody>
          <a:bodyPr/>
          <a:lstStyle/>
          <a:p>
            <a:r>
              <a:rPr lang="en-US" dirty="0" err="1"/>
              <a:t>Todos</a:t>
            </a:r>
            <a:r>
              <a:rPr lang="en-US" dirty="0"/>
              <a:t> </a:t>
            </a:r>
            <a:r>
              <a:rPr lang="en-US" dirty="0" err="1"/>
              <a:t>necesitan</a:t>
            </a:r>
            <a:r>
              <a:rPr lang="en-US" dirty="0"/>
              <a:t> una </a:t>
            </a:r>
            <a:r>
              <a:rPr lang="en-US" dirty="0" err="1"/>
              <a:t>tarjeta</a:t>
            </a:r>
            <a:r>
              <a:rPr lang="en-US" dirty="0"/>
              <a:t>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83D88D-1C6E-45F2-A290-723509F208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000" dirty="0" err="1"/>
              <a:t>En</a:t>
            </a:r>
            <a:r>
              <a:rPr lang="en-US" sz="3000" dirty="0"/>
              <a:t> LETRAS GRANDES:</a:t>
            </a:r>
          </a:p>
          <a:p>
            <a:endParaRPr lang="en-US" sz="3000" dirty="0"/>
          </a:p>
          <a:p>
            <a:pPr algn="ctr"/>
            <a:r>
              <a:rPr lang="en-US" sz="3000" dirty="0"/>
              <a:t>Escribe: SABER </a:t>
            </a:r>
            <a:r>
              <a:rPr lang="en-US" sz="3000" dirty="0" err="1"/>
              <a:t>en</a:t>
            </a:r>
            <a:r>
              <a:rPr lang="en-US" sz="3000" dirty="0"/>
              <a:t> un </a:t>
            </a:r>
            <a:r>
              <a:rPr lang="en-US" sz="3000" dirty="0" err="1"/>
              <a:t>lado</a:t>
            </a:r>
            <a:r>
              <a:rPr lang="en-US" sz="3000" dirty="0"/>
              <a:t> y </a:t>
            </a:r>
          </a:p>
          <a:p>
            <a:pPr algn="ctr"/>
            <a:endParaRPr lang="en-US" sz="3000" dirty="0"/>
          </a:p>
          <a:p>
            <a:pPr marL="0" indent="0" algn="ctr">
              <a:buNone/>
            </a:pPr>
            <a:r>
              <a:rPr lang="en-US" sz="3000" dirty="0"/>
              <a:t>CONOCER </a:t>
            </a:r>
            <a:r>
              <a:rPr lang="en-US" sz="3000" dirty="0" err="1"/>
              <a:t>en</a:t>
            </a:r>
            <a:r>
              <a:rPr lang="en-US" sz="3000" dirty="0"/>
              <a:t> el </a:t>
            </a:r>
            <a:r>
              <a:rPr lang="en-US" sz="3000" dirty="0" err="1"/>
              <a:t>otro</a:t>
            </a:r>
            <a:r>
              <a:rPr lang="en-US" sz="3000" dirty="0"/>
              <a:t> </a:t>
            </a:r>
            <a:r>
              <a:rPr lang="en-US" sz="3000" dirty="0" err="1"/>
              <a:t>lado</a:t>
            </a:r>
            <a:r>
              <a:rPr lang="en-US" sz="3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83390836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43dd8ca5-5978-4cb9-92b4-7675e82103fc">
      <Terms xmlns="http://schemas.microsoft.com/office/infopath/2007/PartnerControls"/>
    </lcf76f155ced4ddcb4097134ff3c332f>
    <TaxCatchAll xmlns="48930964-4bf5-4ac7-aabc-3b671be476d0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7FD82FD6BE2334EB764975919625C31" ma:contentTypeVersion="18" ma:contentTypeDescription="Create a new document." ma:contentTypeScope="" ma:versionID="7c30be6609bce6b7b48262fb6c4b7746">
  <xsd:schema xmlns:xsd="http://www.w3.org/2001/XMLSchema" xmlns:xs="http://www.w3.org/2001/XMLSchema" xmlns:p="http://schemas.microsoft.com/office/2006/metadata/properties" xmlns:ns2="43dd8ca5-5978-4cb9-92b4-7675e82103fc" xmlns:ns3="48930964-4bf5-4ac7-aabc-3b671be476d0" targetNamespace="http://schemas.microsoft.com/office/2006/metadata/properties" ma:root="true" ma:fieldsID="5380a784261d747a2894d2d46c95dcf8" ns2:_="" ns3:_="">
    <xsd:import namespace="43dd8ca5-5978-4cb9-92b4-7675e82103fc"/>
    <xsd:import namespace="48930964-4bf5-4ac7-aabc-3b671be476d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LengthInSeconds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3dd8ca5-5978-4cb9-92b4-7675e82103f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Location" ma:index="12" nillable="true" ma:displayName="Location" ma:internalName="MediaServiceLocatio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6" nillable="true" ma:displayName="Length (seconds)" ma:internalName="MediaLengthInSeconds" ma:readOnly="true">
      <xsd:simpleType>
        <xsd:restriction base="dms:Unknown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b2358ff1-2e0e-433d-bfb0-121866fdb5d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930964-4bf5-4ac7-aabc-3b671be476d0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8c1a74cf-78c0-4b0b-bf0c-26124ff27e2a}" ma:internalName="TaxCatchAll" ma:showField="CatchAllData" ma:web="48930964-4bf5-4ac7-aabc-3b671be476d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615DCD9-2F2E-4A59-A76E-643AF08522FC}">
  <ds:schemaRefs>
    <ds:schemaRef ds:uri="http://schemas.microsoft.com/office/2006/metadata/properties"/>
    <ds:schemaRef ds:uri="http://schemas.microsoft.com/office/infopath/2007/PartnerControls"/>
    <ds:schemaRef ds:uri="43dd8ca5-5978-4cb9-92b4-7675e82103fc"/>
    <ds:schemaRef ds:uri="48930964-4bf5-4ac7-aabc-3b671be476d0"/>
  </ds:schemaRefs>
</ds:datastoreItem>
</file>

<file path=customXml/itemProps2.xml><?xml version="1.0" encoding="utf-8"?>
<ds:datastoreItem xmlns:ds="http://schemas.openxmlformats.org/officeDocument/2006/customXml" ds:itemID="{E77F72B6-1919-4F86-A14D-21106A517C3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3dd8ca5-5978-4cb9-92b4-7675e82103fc"/>
    <ds:schemaRef ds:uri="48930964-4bf5-4ac7-aabc-3b671be476d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8FCBE48-33D6-463F-AA69-EA7EDDBD3DB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TM10001114[[fn=Gallery]]</Template>
  <TotalTime>545</TotalTime>
  <Words>525</Words>
  <Application>Microsoft Office PowerPoint</Application>
  <PresentationFormat>Widescreen</PresentationFormat>
  <Paragraphs>68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Arial</vt:lpstr>
      <vt:lpstr>Calibri</vt:lpstr>
      <vt:lpstr>Gill Sans MT</vt:lpstr>
      <vt:lpstr>Gallery</vt:lpstr>
      <vt:lpstr>Hacer Time Expressions…….Translate.</vt:lpstr>
      <vt:lpstr>Vocab Quiz Tomorrow:     Vocabulary and Infinitive Phrases. </vt:lpstr>
      <vt:lpstr>Saber – to know      (irregular yo form)</vt:lpstr>
      <vt:lpstr>Saber</vt:lpstr>
      <vt:lpstr>Ejemplos:  What’s the meaning? (Fact, information, skill) Is there a hint? </vt:lpstr>
      <vt:lpstr>Conocer – to know       (-zco verb)</vt:lpstr>
      <vt:lpstr>Conocer</vt:lpstr>
      <vt:lpstr>Ejemplos:  What’s the meaning?  (know a person, familiar With place/thing) Is there a hint? </vt:lpstr>
      <vt:lpstr>Todos necesitan una tarjeta: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bai</vt:lpstr>
      <vt:lpstr>PowerPoint Presentation</vt:lpstr>
      <vt:lpstr>Actividades para practicar  SABER y CONOCER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 need to do homework</dc:title>
  <dc:creator>Aaren Erwin</dc:creator>
  <cp:lastModifiedBy>Sarah Bowers</cp:lastModifiedBy>
  <cp:revision>16</cp:revision>
  <dcterms:created xsi:type="dcterms:W3CDTF">2019-08-16T12:16:15Z</dcterms:created>
  <dcterms:modified xsi:type="dcterms:W3CDTF">2024-03-05T16:36:16Z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0x01010077FD82FD6BE2334EB764975919625C31</vt:lpwstr>
  </property>
  <property fmtid="{D5CDD505-2E9C-101B-9397-08002B2CF9AE}" pid="3" name="MediaServiceImageTags">
    <vt:lpwstr/>
  </property>
</Properties>
</file>