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20"/>
  </p:notesMasterIdLst>
  <p:handoutMasterIdLst>
    <p:handoutMasterId r:id="rId21"/>
  </p:handoutMasterIdLst>
  <p:sldIdLst>
    <p:sldId id="295" r:id="rId5"/>
    <p:sldId id="294" r:id="rId6"/>
    <p:sldId id="282" r:id="rId7"/>
    <p:sldId id="283" r:id="rId8"/>
    <p:sldId id="296" r:id="rId9"/>
    <p:sldId id="290" r:id="rId10"/>
    <p:sldId id="297" r:id="rId11"/>
    <p:sldId id="291" r:id="rId12"/>
    <p:sldId id="298" r:id="rId13"/>
    <p:sldId id="292" r:id="rId14"/>
    <p:sldId id="284" r:id="rId15"/>
    <p:sldId id="285" r:id="rId16"/>
    <p:sldId id="289" r:id="rId17"/>
    <p:sldId id="299" r:id="rId18"/>
    <p:sldId id="300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8659"/>
    <a:srgbClr val="669900"/>
    <a:srgbClr val="FFFF00"/>
    <a:srgbClr val="FF9900"/>
    <a:srgbClr val="CE7B00"/>
    <a:srgbClr val="CC0099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0929"/>
  </p:normalViewPr>
  <p:slideViewPr>
    <p:cSldViewPr>
      <p:cViewPr varScale="1">
        <p:scale>
          <a:sx n="67" d="100"/>
          <a:sy n="67" d="100"/>
        </p:scale>
        <p:origin x="146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27F4D4C7-9D30-4DB9-9205-4354E48E4E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9267FE03-40DB-44D3-A68D-939CD884637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1687EEB7-813C-4577-950C-F9BD4D6A376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1896DC79-0502-4A7D-8FD3-F3F58EC29AB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76DFFCA-2360-4C76-85D4-60D783ABE8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3C4DD6B4-230B-4D42-B646-864BD73EE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4F6B3859-8BEA-4DE5-A16F-6AF1DEB2C48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6C020F3-4706-4793-8466-ABB71F13967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AABBBEA7-A6E2-4C75-9E10-8A0E94F9E47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D40830E0-A6BF-4DF1-840B-5F6BC7ECFE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0183" name="Rectangle 7">
            <a:extLst>
              <a:ext uri="{FF2B5EF4-FFF2-40B4-BE49-F238E27FC236}">
                <a16:creationId xmlns:a16="http://schemas.microsoft.com/office/drawing/2014/main" id="{67BDC1F2-E499-4FC8-B477-89C36AF54F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D00889A-DE7B-47D0-874E-853B271233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138EA62-1896-401C-BCE6-1BD0EC8A63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FC9226-1710-437F-B242-5EC6547F1348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569A29D-4152-402A-ABFB-11C0D4C373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D2FB4B0-D920-4E33-BDDB-02F4CE6CF2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5CFE772-8D55-4CA7-BBD4-112083212C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494C959-DAA5-4BAF-85B2-5E18884E0E7F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8EC69737-995F-42C4-B896-7FC3BBD6A8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7932011B-1001-4623-9C76-7BF6882E80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1CDBF24-9EE9-49FB-8932-1B82A70E56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277FF7-33EF-4DE9-BA3F-05C2ABF69DEB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514AB068-84C6-4A0E-A1C1-76565CEF32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637A4FA4-F2B9-4FE5-99E4-15234811E3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C8581025-9536-4147-9B7D-304628C9B3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9AA779D-5A54-4098-838D-CA06DA721CCE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54AC91A-94E3-4C51-9247-16059E4B7D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EF98A72C-1C06-487A-A622-820B50C6B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9BE336B0-52F3-45AC-8909-7EDC31E1DE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30D1E52-47F2-4419-9A8B-2C052CA4EACC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A2ED1FCA-548E-4392-B923-4B5A177388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D2543464-A921-417A-8FB5-2E51E9AB49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EACB9D46-367E-4643-99A1-2DB55E3CE4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176B08F-15B7-4A91-A700-DD7EB686C270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0ED1761-8189-4C64-BA9D-B7BCD86304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31CE966-C964-4056-ACB2-5DCFFA4E34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EACB9D46-367E-4643-99A1-2DB55E3CE4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176B08F-15B7-4A91-A700-DD7EB686C270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0ED1761-8189-4C64-BA9D-B7BCD86304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31CE966-C964-4056-ACB2-5DCFFA4E34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136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5105944-B729-4EEC-B116-CD865C9FE1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761B7FA-E1BE-42B5-9BF4-F9AEB098D7F5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400966C8-197E-4AC9-8C67-CC7148CAB3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F7C8F8A-97A5-4A61-94F1-E1DC40B0D0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F44DE801-937F-401B-9D48-A855D0E3B0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FBBF39-C6AB-4BE1-9859-C201E210923B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67D650EB-2F62-4698-8C75-171525CC22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813EAAE-8D8C-43A9-AF73-8128C04D5C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9B7304EA-D8AC-40FB-B871-400BB387A0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11354-7C7C-4E6E-93BE-042CC903DD4A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FAD67B3E-6569-41A6-ACFF-6B5298784B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EDBA5A25-10F8-49E2-AB1C-B6B1A2CB6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3276685"/>
      </p:ext>
    </p:extLst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0655220"/>
      </p:ext>
    </p:extLst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000250" cy="47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848350" cy="4724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1271978"/>
      </p:ext>
    </p:extLst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6818100"/>
      </p:ext>
    </p:extLst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4481998"/>
      </p:ext>
    </p:extLst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924300" cy="3581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95400"/>
            <a:ext cx="3924300" cy="3581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5735710"/>
      </p:ext>
    </p:extLst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5345098"/>
      </p:ext>
    </p:extLst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1311815"/>
      </p:ext>
    </p:extLst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331660"/>
      </p:ext>
    </p:extLst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8088468"/>
      </p:ext>
    </p:extLst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6759873"/>
      </p:ext>
    </p:extLst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d15055_">
            <a:extLst>
              <a:ext uri="{FF2B5EF4-FFF2-40B4-BE49-F238E27FC236}">
                <a16:creationId xmlns:a16="http://schemas.microsoft.com/office/drawing/2014/main" id="{34D7ED9B-F068-4E1E-90E7-24EE2996D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914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40FA7E02-002B-4DF0-970B-BF5BAAF6EE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0010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3732" name="Rectangle 4">
            <a:extLst>
              <a:ext uri="{FF2B5EF4-FFF2-40B4-BE49-F238E27FC236}">
                <a16:creationId xmlns:a16="http://schemas.microsoft.com/office/drawing/2014/main" id="{329FA947-01BA-4D22-9C52-147BFAE535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1029" name="Picture 5" descr="bd15073_">
            <a:extLst>
              <a:ext uri="{FF2B5EF4-FFF2-40B4-BE49-F238E27FC236}">
                <a16:creationId xmlns:a16="http://schemas.microsoft.com/office/drawing/2014/main" id="{98F86CB2-F9F4-4804-9A97-97586C60AF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6">
            <a:extLst>
              <a:ext uri="{FF2B5EF4-FFF2-40B4-BE49-F238E27FC236}">
                <a16:creationId xmlns:a16="http://schemas.microsoft.com/office/drawing/2014/main" id="{E30D87EC-0218-4C40-807B-095B0E44414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696200" y="64008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08924E4B-D3D1-42FF-8A53-EB574FF2C4FF}" type="slidenum">
              <a:rPr lang="en-US" altLang="en-US" sz="1400"/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>
    <p:pull dir="u"/>
    <p:sndAc>
      <p:stSnd>
        <p:snd r:embed="rId13" name="projctor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6B20A217-9EDA-4C18-AE0A-A0C5DB93D87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altLang="en-US"/>
              <a:t>El Presente Progresivo</a:t>
            </a:r>
            <a:br>
              <a:rPr lang="en-US" altLang="en-US"/>
            </a:br>
            <a:r>
              <a:rPr lang="en-US" altLang="en-US" sz="1500"/>
              <a:t>(Present Progressive)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34972250-7184-43FA-8ADF-D3B3FBC22B6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200"/>
              <a:t>¿Qué estás haciendo </a:t>
            </a:r>
            <a:r>
              <a:rPr lang="en-US" altLang="en-US" sz="3200" i="1">
                <a:solidFill>
                  <a:srgbClr val="FF0000"/>
                </a:solidFill>
              </a:rPr>
              <a:t>ahora mismo</a:t>
            </a:r>
            <a:r>
              <a:rPr lang="en-US" altLang="en-US" sz="3200"/>
              <a:t>?</a:t>
            </a:r>
          </a:p>
        </p:txBody>
      </p:sp>
    </p:spTree>
  </p:cSld>
  <p:clrMapOvr>
    <a:masterClrMapping/>
  </p:clrMapOvr>
  <p:transition spd="med">
    <p:pull dir="u"/>
    <p:sndAc>
      <p:endSnd/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FD074294-A4AB-4121-9771-34FBC0CA90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latin typeface="Times New Roman" panose="02020603050405020304" pitchFamily="18" charset="0"/>
              </a:rPr>
              <a:t>¿En inglés o en español?</a:t>
            </a:r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id="{D9096624-AE74-4C69-9B26-7A88B5BCD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95400"/>
            <a:ext cx="7924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dirty="0">
                <a:latin typeface="Times New Roman" panose="02020603050405020304" pitchFamily="18" charset="0"/>
              </a:rPr>
              <a:t>In English you can say: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I am working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right now</a:t>
            </a:r>
            <a:r>
              <a:rPr lang="en-US" altLang="en-US" sz="2400" b="0" dirty="0">
                <a:latin typeface="Times New Roman" panose="02020603050405020304" pitchFamily="18" charset="0"/>
              </a:rPr>
              <a:t>    </a:t>
            </a:r>
            <a:r>
              <a:rPr lang="en-US" altLang="en-US" sz="2400" dirty="0">
                <a:latin typeface="Times New Roman" panose="02020603050405020304" pitchFamily="18" charset="0"/>
              </a:rPr>
              <a:t>or  </a:t>
            </a:r>
            <a:r>
              <a:rPr lang="en-US" altLang="en-US" sz="2400" b="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I am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working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tomorrow</a:t>
            </a:r>
          </a:p>
        </p:txBody>
      </p:sp>
      <p:sp>
        <p:nvSpPr>
          <p:cNvPr id="47109" name="Text Box 5">
            <a:extLst>
              <a:ext uri="{FF2B5EF4-FFF2-40B4-BE49-F238E27FC236}">
                <a16:creationId xmlns:a16="http://schemas.microsoft.com/office/drawing/2014/main" id="{DE50D71E-1A20-468B-8DB7-F94BA482C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438400"/>
            <a:ext cx="6934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***</a:t>
            </a:r>
            <a:r>
              <a:rPr lang="en-US" altLang="en-US" sz="2400" b="0" dirty="0">
                <a:latin typeface="Times New Roman" panose="02020603050405020304" pitchFamily="18" charset="0"/>
              </a:rPr>
              <a:t> In Spanish you </a:t>
            </a:r>
            <a:r>
              <a:rPr lang="en-US" altLang="en-US" sz="2400" dirty="0">
                <a:latin typeface="Times New Roman" panose="02020603050405020304" pitchFamily="18" charset="0"/>
              </a:rPr>
              <a:t>cannot</a:t>
            </a:r>
            <a:r>
              <a:rPr lang="en-US" altLang="en-US" sz="2400" b="0" dirty="0">
                <a:latin typeface="Times New Roman" panose="02020603050405020304" pitchFamily="18" charset="0"/>
              </a:rPr>
              <a:t> do this.  The progressive in Spanish is ONLY used to describe an action that is in process at the moment we are talking (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ahora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mismo</a:t>
            </a:r>
            <a:r>
              <a:rPr lang="en-US" altLang="en-US" sz="2400" b="0" dirty="0"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47110" name="Text Box 6">
            <a:extLst>
              <a:ext uri="{FF2B5EF4-FFF2-40B4-BE49-F238E27FC236}">
                <a16:creationId xmlns:a16="http://schemas.microsoft.com/office/drawing/2014/main" id="{460107DE-80A2-4830-A473-C661850FE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778250"/>
            <a:ext cx="5943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***</a:t>
            </a:r>
            <a:r>
              <a:rPr lang="en-US" altLang="en-US" sz="2400" b="0" dirty="0">
                <a:latin typeface="Times New Roman" panose="02020603050405020304" pitchFamily="18" charset="0"/>
              </a:rPr>
              <a:t> In Spanish we can use the expression            </a:t>
            </a:r>
            <a:r>
              <a:rPr lang="en-US" altLang="en-US" sz="2400" dirty="0">
                <a:latin typeface="Times New Roman" panose="02020603050405020304" pitchFamily="18" charset="0"/>
              </a:rPr>
              <a:t>IR</a:t>
            </a:r>
            <a:r>
              <a:rPr lang="en-US" altLang="en-US" sz="2400" b="0" dirty="0">
                <a:latin typeface="Times New Roman" panose="02020603050405020304" pitchFamily="18" charset="0"/>
              </a:rPr>
              <a:t> + </a:t>
            </a:r>
            <a:r>
              <a:rPr lang="en-US" altLang="en-US" sz="2400" dirty="0">
                <a:latin typeface="Times New Roman" panose="02020603050405020304" pitchFamily="18" charset="0"/>
              </a:rPr>
              <a:t>A</a:t>
            </a:r>
            <a:r>
              <a:rPr lang="en-US" altLang="en-US" sz="2400" b="0" dirty="0">
                <a:latin typeface="Times New Roman" panose="02020603050405020304" pitchFamily="18" charset="0"/>
              </a:rPr>
              <a:t> + </a:t>
            </a:r>
            <a:r>
              <a:rPr lang="en-US" altLang="en-US" sz="2400" dirty="0">
                <a:latin typeface="Times New Roman" panose="02020603050405020304" pitchFamily="18" charset="0"/>
              </a:rPr>
              <a:t>Infinitive</a:t>
            </a:r>
            <a:r>
              <a:rPr lang="en-US" altLang="en-US" sz="2400" b="0" dirty="0">
                <a:latin typeface="Times New Roman" panose="02020603050405020304" pitchFamily="18" charset="0"/>
              </a:rPr>
              <a:t> to refer to the near future (</a:t>
            </a:r>
            <a:r>
              <a:rPr lang="en-US" altLang="en-US" sz="24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tomorrow</a:t>
            </a:r>
            <a:r>
              <a:rPr lang="en-US" altLang="en-US" sz="2400" b="0" dirty="0"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47114" name="Text Box 10">
            <a:extLst>
              <a:ext uri="{FF2B5EF4-FFF2-40B4-BE49-F238E27FC236}">
                <a16:creationId xmlns:a16="http://schemas.microsoft.com/office/drawing/2014/main" id="{21DA9D14-D551-474C-9521-FC7929E5B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963" y="5181600"/>
            <a:ext cx="417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Estoy trabajando</a:t>
            </a:r>
            <a:r>
              <a:rPr lang="en-US" altLang="en-US" sz="2400" b="0">
                <a:latin typeface="Times New Roman" panose="02020603050405020304" pitchFamily="18" charset="0"/>
              </a:rPr>
              <a:t> ahora mismo.</a:t>
            </a:r>
          </a:p>
        </p:txBody>
      </p:sp>
      <p:sp>
        <p:nvSpPr>
          <p:cNvPr id="47115" name="Text Box 11">
            <a:extLst>
              <a:ext uri="{FF2B5EF4-FFF2-40B4-BE49-F238E27FC236}">
                <a16:creationId xmlns:a16="http://schemas.microsoft.com/office/drawing/2014/main" id="{B2687C99-9447-4525-8D23-33AB1F119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3" y="5867400"/>
            <a:ext cx="3024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Voy a trabajar</a:t>
            </a:r>
            <a:r>
              <a:rPr lang="en-US" altLang="en-US" sz="2400" b="0">
                <a:latin typeface="Times New Roman" panose="02020603050405020304" pitchFamily="18" charset="0"/>
              </a:rPr>
              <a:t> mañana.</a:t>
            </a:r>
          </a:p>
        </p:txBody>
      </p:sp>
    </p:spTree>
  </p:cSld>
  <p:clrMapOvr>
    <a:masterClrMapping/>
  </p:clrMapOvr>
  <p:transition spd="med">
    <p:pull dir="u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9" grpId="0"/>
      <p:bldP spid="47110" grpId="0"/>
      <p:bldP spid="47114" grpId="0"/>
      <p:bldP spid="471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C5945680-76EF-4B8E-BFA5-07A9403396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latin typeface="Times New Roman" panose="02020603050405020304" pitchFamily="18" charset="0"/>
              </a:rPr>
              <a:t>Por ejemplo…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9C2CAFB4-B7D0-4079-A740-E3E9250CA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328333"/>
            <a:ext cx="8001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 altLang="en-US" sz="3000" dirty="0"/>
              <a:t>Juan </a:t>
            </a:r>
            <a:r>
              <a:rPr lang="en-US" altLang="en-US" sz="3000" b="1" dirty="0">
                <a:solidFill>
                  <a:srgbClr val="FF0000"/>
                </a:solidFill>
              </a:rPr>
              <a:t>______</a:t>
            </a:r>
            <a:r>
              <a:rPr lang="en-US" altLang="en-US" sz="3000" dirty="0"/>
              <a:t> </a:t>
            </a:r>
            <a:r>
              <a:rPr lang="en-US" altLang="en-US" sz="3000" b="1" dirty="0">
                <a:solidFill>
                  <a:schemeClr val="tx2"/>
                </a:solidFill>
              </a:rPr>
              <a:t>(</a:t>
            </a:r>
            <a:r>
              <a:rPr lang="en-US" altLang="en-US" sz="3000" b="1" dirty="0" err="1">
                <a:solidFill>
                  <a:schemeClr val="tx2"/>
                </a:solidFill>
              </a:rPr>
              <a:t>escribir</a:t>
            </a:r>
            <a:r>
              <a:rPr lang="en-US" altLang="en-US" sz="3000" b="1" dirty="0">
                <a:solidFill>
                  <a:schemeClr val="tx2"/>
                </a:solidFill>
              </a:rPr>
              <a:t>)</a:t>
            </a:r>
            <a:r>
              <a:rPr lang="en-US" altLang="en-US" sz="3000" dirty="0"/>
              <a:t> la carta.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 altLang="en-US" sz="3000" dirty="0"/>
              <a:t>Andrés y Alicia </a:t>
            </a:r>
            <a:r>
              <a:rPr lang="en-US" altLang="en-US" sz="3000" b="1" dirty="0">
                <a:solidFill>
                  <a:srgbClr val="FF0000"/>
                </a:solidFill>
              </a:rPr>
              <a:t>_______</a:t>
            </a:r>
            <a:r>
              <a:rPr lang="en-US" altLang="en-US" sz="3000" dirty="0"/>
              <a:t> </a:t>
            </a:r>
            <a:r>
              <a:rPr lang="en-US" altLang="en-US" sz="3000" b="1" dirty="0">
                <a:solidFill>
                  <a:schemeClr val="tx2"/>
                </a:solidFill>
              </a:rPr>
              <a:t>(comer)</a:t>
            </a:r>
            <a:r>
              <a:rPr lang="en-US" altLang="en-US" sz="3000" dirty="0"/>
              <a:t> un burrito.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 altLang="en-US" sz="3000" dirty="0"/>
              <a:t>Pedro y yo __________</a:t>
            </a:r>
            <a:r>
              <a:rPr lang="en-US" altLang="en-US" sz="3000" b="1" dirty="0">
                <a:solidFill>
                  <a:schemeClr val="tx2"/>
                </a:solidFill>
              </a:rPr>
              <a:t> (</a:t>
            </a:r>
            <a:r>
              <a:rPr lang="en-US" altLang="en-US" sz="3000" b="1" dirty="0" err="1">
                <a:solidFill>
                  <a:schemeClr val="tx2"/>
                </a:solidFill>
              </a:rPr>
              <a:t>jugar</a:t>
            </a:r>
            <a:r>
              <a:rPr lang="en-US" altLang="en-US" sz="3000" b="1" dirty="0">
                <a:solidFill>
                  <a:schemeClr val="tx2"/>
                </a:solidFill>
              </a:rPr>
              <a:t>)</a:t>
            </a:r>
            <a:r>
              <a:rPr lang="en-US" altLang="en-US" sz="3000" dirty="0"/>
              <a:t> a las cartas.</a:t>
            </a: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4AF72749-0924-4B4E-BBFF-FE7E98DFC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0412" y="2681288"/>
            <a:ext cx="502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ESTAR</a:t>
            </a:r>
            <a:r>
              <a:rPr lang="en-US" altLang="en-US" sz="2400" b="0">
                <a:latin typeface="Times New Roman" panose="02020603050405020304" pitchFamily="18" charset="0"/>
              </a:rPr>
              <a:t>        </a:t>
            </a:r>
            <a:r>
              <a:rPr lang="en-US" altLang="en-US" sz="2800">
                <a:latin typeface="Times New Roman" panose="02020603050405020304" pitchFamily="18" charset="0"/>
              </a:rPr>
              <a:t>+</a:t>
            </a:r>
            <a:r>
              <a:rPr lang="en-US" altLang="en-US" sz="2400" b="0">
                <a:latin typeface="Times New Roman" panose="02020603050405020304" pitchFamily="18" charset="0"/>
              </a:rPr>
              <a:t>       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Participio presente</a:t>
            </a:r>
          </a:p>
        </p:txBody>
      </p:sp>
      <p:sp>
        <p:nvSpPr>
          <p:cNvPr id="38917" name="Text Box 5">
            <a:extLst>
              <a:ext uri="{FF2B5EF4-FFF2-40B4-BE49-F238E27FC236}">
                <a16:creationId xmlns:a16="http://schemas.microsoft.com/office/drawing/2014/main" id="{C7C71877-6DCB-47A2-B6D8-F7861E584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3825" y="1295400"/>
            <a:ext cx="6302375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Unas oraciones usando el presente progresivo: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Right now</a:t>
            </a:r>
            <a:r>
              <a:rPr lang="en-US" altLang="en-US" sz="2400">
                <a:latin typeface="Times New Roman" panose="02020603050405020304" pitchFamily="18" charset="0"/>
              </a:rPr>
              <a:t> Juan, Andrés, Alicia, Pedro and I are doing something… </a:t>
            </a:r>
          </a:p>
        </p:txBody>
      </p:sp>
      <p:pic>
        <p:nvPicPr>
          <p:cNvPr id="19462" name="Picture 10" descr="bd19693_">
            <a:extLst>
              <a:ext uri="{FF2B5EF4-FFF2-40B4-BE49-F238E27FC236}">
                <a16:creationId xmlns:a16="http://schemas.microsoft.com/office/drawing/2014/main" id="{43E81E82-E31B-4820-91B5-2616F14BA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34000"/>
            <a:ext cx="1524000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11" descr="pe01709_">
            <a:extLst>
              <a:ext uri="{FF2B5EF4-FFF2-40B4-BE49-F238E27FC236}">
                <a16:creationId xmlns:a16="http://schemas.microsoft.com/office/drawing/2014/main" id="{E5FC305E-C8BC-49A0-8498-0EAC5D779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0"/>
            <a:ext cx="13573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u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CB54A4D9-F95A-4962-8478-424EEAA4AC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latin typeface="Times New Roman" panose="02020603050405020304" pitchFamily="18" charset="0"/>
              </a:rPr>
              <a:t>Más ejemplos…: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A46FE37C-06BE-4612-A546-C9B992E68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24100"/>
            <a:ext cx="8534400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 altLang="en-US" sz="2800" dirty="0"/>
              <a:t>Amanda y </a:t>
            </a:r>
            <a:r>
              <a:rPr lang="en-US" altLang="en-US" sz="2800" dirty="0" err="1"/>
              <a:t>su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bebé</a:t>
            </a:r>
            <a:r>
              <a:rPr lang="en-US" altLang="en-US" sz="2800" dirty="0"/>
              <a:t> </a:t>
            </a:r>
            <a:r>
              <a:rPr lang="en-US" altLang="en-US" sz="2800" b="1" dirty="0"/>
              <a:t>_____________</a:t>
            </a:r>
            <a:r>
              <a:rPr lang="en-US" altLang="en-US" sz="2800" dirty="0"/>
              <a:t>. (</a:t>
            </a:r>
            <a:r>
              <a:rPr lang="en-US" altLang="en-US" sz="2800" dirty="0" err="1"/>
              <a:t>jugar</a:t>
            </a:r>
            <a:r>
              <a:rPr lang="en-US" altLang="en-US" sz="2800" dirty="0"/>
              <a:t>)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 altLang="en-US" sz="2800" dirty="0"/>
              <a:t>Amalia </a:t>
            </a:r>
            <a:r>
              <a:rPr lang="en-US" altLang="en-US" sz="2800" b="1" dirty="0"/>
              <a:t>______________</a:t>
            </a:r>
            <a:r>
              <a:rPr lang="en-US" altLang="en-US" sz="2800" dirty="0"/>
              <a:t> los </a:t>
            </a:r>
            <a:r>
              <a:rPr lang="en-US" altLang="en-US" sz="2800" dirty="0" err="1"/>
              <a:t>platos</a:t>
            </a:r>
            <a:r>
              <a:rPr lang="en-US" altLang="en-US" sz="2800" dirty="0"/>
              <a:t>. (</a:t>
            </a:r>
            <a:r>
              <a:rPr lang="en-US" altLang="en-US" sz="2800" dirty="0" err="1"/>
              <a:t>lavar</a:t>
            </a:r>
            <a:r>
              <a:rPr lang="en-US" altLang="en-US" sz="2800" dirty="0"/>
              <a:t>)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 altLang="en-US" sz="2800" dirty="0"/>
              <a:t>¿</a:t>
            </a:r>
            <a:r>
              <a:rPr lang="en-US" altLang="en-US" sz="2800" dirty="0" err="1"/>
              <a:t>Vosotros</a:t>
            </a:r>
            <a:r>
              <a:rPr lang="en-US" altLang="en-US" sz="2800" dirty="0"/>
              <a:t>________________? (</a:t>
            </a:r>
            <a:r>
              <a:rPr lang="en-US" altLang="en-US" sz="2800" dirty="0" err="1"/>
              <a:t>estudiar</a:t>
            </a:r>
            <a:r>
              <a:rPr lang="en-US" altLang="en-US" sz="2800" dirty="0"/>
              <a:t>)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 altLang="en-US" sz="2800" dirty="0"/>
              <a:t>Tú _____________</a:t>
            </a:r>
            <a:r>
              <a:rPr lang="en-US" altLang="en-US" sz="2800" dirty="0" err="1"/>
              <a:t>mucho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este</a:t>
            </a:r>
            <a:r>
              <a:rPr lang="en-US" altLang="en-US" sz="2800" dirty="0"/>
              <a:t> examen. (</a:t>
            </a:r>
            <a:r>
              <a:rPr lang="en-US" altLang="en-US" sz="2800" dirty="0" err="1"/>
              <a:t>pensar</a:t>
            </a:r>
            <a:r>
              <a:rPr lang="en-US" altLang="en-US" sz="2800" dirty="0"/>
              <a:t>)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 altLang="en-US" sz="2800" dirty="0"/>
              <a:t>Mis amigos ____________por </a:t>
            </a:r>
            <a:r>
              <a:rPr lang="en-US" altLang="en-US" sz="2800" dirty="0" err="1"/>
              <a:t>teléfono</a:t>
            </a:r>
            <a:r>
              <a:rPr lang="en-US" altLang="en-US" sz="2800" dirty="0"/>
              <a:t>. (</a:t>
            </a:r>
            <a:r>
              <a:rPr lang="en-US" altLang="en-US" sz="2800" dirty="0" err="1"/>
              <a:t>llamar</a:t>
            </a:r>
            <a:r>
              <a:rPr lang="en-US" altLang="en-US" sz="2800" dirty="0"/>
              <a:t>)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 altLang="en-US" sz="2800" dirty="0"/>
              <a:t>¿</a:t>
            </a:r>
            <a:r>
              <a:rPr lang="en-US" altLang="en-US" sz="2800" dirty="0" err="1"/>
              <a:t>Quién</a:t>
            </a:r>
            <a:r>
              <a:rPr lang="en-US" altLang="en-US" sz="2800" dirty="0"/>
              <a:t> _____________</a:t>
            </a:r>
            <a:r>
              <a:rPr lang="en-US" altLang="en-US" sz="2800" dirty="0" err="1"/>
              <a:t>en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clase</a:t>
            </a:r>
            <a:r>
              <a:rPr lang="en-US" altLang="en-US" sz="2800" dirty="0"/>
              <a:t>? (</a:t>
            </a:r>
            <a:r>
              <a:rPr lang="en-US" altLang="en-US" sz="2800" dirty="0" err="1"/>
              <a:t>hablar</a:t>
            </a:r>
            <a:r>
              <a:rPr lang="en-US" altLang="en-US" sz="2800" dirty="0"/>
              <a:t>)</a:t>
            </a:r>
            <a:endParaRPr lang="en-US" altLang="en-US" sz="2800" b="1" dirty="0"/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32788A17-F691-4256-A5AB-D020B507D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143000"/>
            <a:ext cx="6781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dirty="0">
                <a:latin typeface="Times New Roman" panose="02020603050405020304" pitchFamily="18" charset="0"/>
              </a:rPr>
              <a:t>It is always necessary to use the verb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estar</a:t>
            </a:r>
            <a:r>
              <a:rPr lang="en-US" altLang="en-US" sz="2400" b="0" dirty="0">
                <a:latin typeface="Times New Roman" panose="02020603050405020304" pitchFamily="18" charset="0"/>
              </a:rPr>
              <a:t> and the </a:t>
            </a:r>
            <a:r>
              <a:rPr lang="en-US" altLang="en-US" sz="2400" dirty="0">
                <a:latin typeface="Times New Roman" panose="02020603050405020304" pitchFamily="18" charset="0"/>
              </a:rPr>
              <a:t>participle</a:t>
            </a:r>
            <a:r>
              <a:rPr lang="en-US" altLang="en-US" sz="2400" b="0" dirty="0">
                <a:latin typeface="Times New Roman" panose="02020603050405020304" pitchFamily="18" charset="0"/>
              </a:rPr>
              <a:t> (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sz="2400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ando</a:t>
            </a:r>
            <a:r>
              <a:rPr lang="en-US" altLang="en-US" sz="2400" b="0" dirty="0">
                <a:latin typeface="Times New Roman" panose="02020603050405020304" pitchFamily="18" charset="0"/>
              </a:rPr>
              <a:t> / 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sz="2400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iendo</a:t>
            </a: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2400" b="0" dirty="0">
                <a:latin typeface="Times New Roman" panose="02020603050405020304" pitchFamily="18" charset="0"/>
              </a:rPr>
              <a:t> of the main (action) verb</a:t>
            </a:r>
            <a:endParaRPr lang="en-US" altLang="en-US" sz="2400" b="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 dir="u"/>
    <p:sndAc>
      <p:endSnd/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E6A041F2-0F15-4CC4-9359-153348F886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Completen las frases…</a:t>
            </a: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97EF107A-DF92-4F23-B95E-E8E063D8D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371600"/>
            <a:ext cx="7239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0" dirty="0">
                <a:latin typeface="Times New Roman" panose="02020603050405020304" pitchFamily="18" charset="0"/>
              </a:rPr>
              <a:t>1. ¿</a:t>
            </a:r>
            <a:r>
              <a:rPr lang="en-US" altLang="en-US" b="0" dirty="0" err="1">
                <a:latin typeface="Times New Roman" panose="02020603050405020304" pitchFamily="18" charset="0"/>
              </a:rPr>
              <a:t>Qué</a:t>
            </a:r>
            <a:r>
              <a:rPr lang="en-US" altLang="en-US" b="0" dirty="0">
                <a:latin typeface="Times New Roman" panose="02020603050405020304" pitchFamily="18" charset="0"/>
              </a:rPr>
              <a:t> ____   ________ </a:t>
            </a:r>
            <a:r>
              <a:rPr lang="en-US" altLang="en-US" b="0" dirty="0" err="1">
                <a:latin typeface="Times New Roman" panose="02020603050405020304" pitchFamily="18" charset="0"/>
              </a:rPr>
              <a:t>tú</a:t>
            </a:r>
            <a:r>
              <a:rPr lang="en-US" altLang="en-US" b="0" dirty="0">
                <a:latin typeface="Times New Roman" panose="02020603050405020304" pitchFamily="18" charset="0"/>
              </a:rPr>
              <a:t>? (</a:t>
            </a:r>
            <a:r>
              <a:rPr lang="en-US" altLang="en-US" b="0" dirty="0" err="1">
                <a:latin typeface="Times New Roman" panose="02020603050405020304" pitchFamily="18" charset="0"/>
              </a:rPr>
              <a:t>hacer</a:t>
            </a:r>
            <a:r>
              <a:rPr lang="en-US" altLang="en-US" b="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3556" name="Text Box 5">
            <a:extLst>
              <a:ext uri="{FF2B5EF4-FFF2-40B4-BE49-F238E27FC236}">
                <a16:creationId xmlns:a16="http://schemas.microsoft.com/office/drawing/2014/main" id="{69A3C794-2395-4807-AEF7-6D2D8E936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103438"/>
            <a:ext cx="7696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0" dirty="0">
                <a:latin typeface="Times New Roman" panose="02020603050405020304" pitchFamily="18" charset="0"/>
              </a:rPr>
              <a:t>2. ¿</a:t>
            </a:r>
            <a:r>
              <a:rPr lang="en-US" altLang="en-US" b="0" dirty="0" err="1">
                <a:latin typeface="Times New Roman" panose="02020603050405020304" pitchFamily="18" charset="0"/>
              </a:rPr>
              <a:t>Dónde</a:t>
            </a:r>
            <a:r>
              <a:rPr lang="en-US" altLang="en-US" b="0" dirty="0">
                <a:latin typeface="Times New Roman" panose="02020603050405020304" pitchFamily="18" charset="0"/>
              </a:rPr>
              <a:t> ____   ________ Luis? (</a:t>
            </a:r>
            <a:r>
              <a:rPr lang="en-US" altLang="en-US" b="0" dirty="0" err="1">
                <a:latin typeface="Times New Roman" panose="02020603050405020304" pitchFamily="18" charset="0"/>
              </a:rPr>
              <a:t>ir</a:t>
            </a:r>
            <a:r>
              <a:rPr lang="en-US" altLang="en-US" b="0" dirty="0">
                <a:latin typeface="Times New Roman" panose="02020603050405020304" pitchFamily="18" charset="0"/>
              </a:rPr>
              <a:t>*)</a:t>
            </a:r>
          </a:p>
        </p:txBody>
      </p:sp>
      <p:sp>
        <p:nvSpPr>
          <p:cNvPr id="23557" name="Text Box 13">
            <a:extLst>
              <a:ext uri="{FF2B5EF4-FFF2-40B4-BE49-F238E27FC236}">
                <a16:creationId xmlns:a16="http://schemas.microsoft.com/office/drawing/2014/main" id="{C73F44EB-A34A-4022-BA12-EB36A3580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819400"/>
            <a:ext cx="800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0" dirty="0">
                <a:latin typeface="Times New Roman" panose="02020603050405020304" pitchFamily="18" charset="0"/>
              </a:rPr>
              <a:t>3. </a:t>
            </a:r>
            <a:r>
              <a:rPr lang="en-US" altLang="en-US" b="0" dirty="0" err="1">
                <a:latin typeface="Times New Roman" panose="02020603050405020304" pitchFamily="18" charset="0"/>
              </a:rPr>
              <a:t>Ellas</a:t>
            </a:r>
            <a:r>
              <a:rPr lang="en-US" altLang="en-US" b="0" dirty="0">
                <a:latin typeface="Times New Roman" panose="02020603050405020304" pitchFamily="18" charset="0"/>
              </a:rPr>
              <a:t> ____   ________ </a:t>
            </a:r>
            <a:r>
              <a:rPr lang="en-US" altLang="en-US" b="0" dirty="0" err="1">
                <a:latin typeface="Times New Roman" panose="02020603050405020304" pitchFamily="18" charset="0"/>
              </a:rPr>
              <a:t>en</a:t>
            </a:r>
            <a:r>
              <a:rPr lang="en-US" altLang="en-US" b="0" dirty="0">
                <a:latin typeface="Times New Roman" panose="02020603050405020304" pitchFamily="18" charset="0"/>
              </a:rPr>
              <a:t> Madrid. (</a:t>
            </a:r>
            <a:r>
              <a:rPr lang="en-US" altLang="en-US" b="0" dirty="0" err="1">
                <a:latin typeface="Times New Roman" panose="02020603050405020304" pitchFamily="18" charset="0"/>
              </a:rPr>
              <a:t>vivir</a:t>
            </a:r>
            <a:r>
              <a:rPr lang="en-US" altLang="en-US" b="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3558" name="Text Box 15">
            <a:extLst>
              <a:ext uri="{FF2B5EF4-FFF2-40B4-BE49-F238E27FC236}">
                <a16:creationId xmlns:a16="http://schemas.microsoft.com/office/drawing/2014/main" id="{83D7A637-D39B-4E35-A84B-CFA834696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18913"/>
            <a:ext cx="899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0" dirty="0">
                <a:latin typeface="Times New Roman" panose="02020603050405020304" pitchFamily="18" charset="0"/>
              </a:rPr>
              <a:t>4. Yo ____   __________ </a:t>
            </a:r>
            <a:r>
              <a:rPr lang="en-US" altLang="en-US" b="0" dirty="0" err="1">
                <a:latin typeface="Times New Roman" panose="02020603050405020304" pitchFamily="18" charset="0"/>
              </a:rPr>
              <a:t>deportes</a:t>
            </a:r>
            <a:r>
              <a:rPr lang="en-US" altLang="en-US" b="0" dirty="0"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latin typeface="Times New Roman" panose="02020603050405020304" pitchFamily="18" charset="0"/>
              </a:rPr>
              <a:t>ahora</a:t>
            </a:r>
            <a:r>
              <a:rPr lang="en-US" altLang="en-US" b="0" dirty="0">
                <a:latin typeface="Times New Roman" panose="02020603050405020304" pitchFamily="18" charset="0"/>
              </a:rPr>
              <a:t>. (</a:t>
            </a:r>
            <a:r>
              <a:rPr lang="en-US" altLang="en-US" b="0" dirty="0" err="1">
                <a:latin typeface="Times New Roman" panose="02020603050405020304" pitchFamily="18" charset="0"/>
              </a:rPr>
              <a:t>practicar</a:t>
            </a:r>
            <a:r>
              <a:rPr lang="en-US" altLang="en-US" b="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3559" name="Text Box 17">
            <a:extLst>
              <a:ext uri="{FF2B5EF4-FFF2-40B4-BE49-F238E27FC236}">
                <a16:creationId xmlns:a16="http://schemas.microsoft.com/office/drawing/2014/main" id="{622CFB21-81C1-49E6-AB90-0DB4798DE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67200"/>
            <a:ext cx="876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0" dirty="0">
                <a:latin typeface="Times New Roman" panose="02020603050405020304" pitchFamily="18" charset="0"/>
              </a:rPr>
              <a:t>5. </a:t>
            </a:r>
            <a:r>
              <a:rPr lang="en-US" altLang="en-US" b="0" dirty="0" err="1">
                <a:latin typeface="Times New Roman" panose="02020603050405020304" pitchFamily="18" charset="0"/>
              </a:rPr>
              <a:t>Nosotros</a:t>
            </a:r>
            <a:r>
              <a:rPr lang="en-US" altLang="en-US" b="0" dirty="0">
                <a:latin typeface="Times New Roman" panose="02020603050405020304" pitchFamily="18" charset="0"/>
              </a:rPr>
              <a:t> ______   __________ cartas. (</a:t>
            </a:r>
            <a:r>
              <a:rPr lang="en-US" altLang="en-US" b="0" dirty="0" err="1">
                <a:latin typeface="Times New Roman" panose="02020603050405020304" pitchFamily="18" charset="0"/>
              </a:rPr>
              <a:t>escribir</a:t>
            </a:r>
            <a:r>
              <a:rPr lang="en-US" altLang="en-US" b="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3560" name="Text Box 19">
            <a:extLst>
              <a:ext uri="{FF2B5EF4-FFF2-40B4-BE49-F238E27FC236}">
                <a16:creationId xmlns:a16="http://schemas.microsoft.com/office/drawing/2014/main" id="{5E24ADBF-3671-40A1-AAEA-A20F71465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999038"/>
            <a:ext cx="7467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0" dirty="0">
                <a:latin typeface="Times New Roman" panose="02020603050405020304" pitchFamily="18" charset="0"/>
              </a:rPr>
              <a:t>6. ¿</a:t>
            </a:r>
            <a:r>
              <a:rPr lang="en-US" altLang="en-US" b="0" dirty="0" err="1">
                <a:latin typeface="Times New Roman" panose="02020603050405020304" pitchFamily="18" charset="0"/>
              </a:rPr>
              <a:t>Vosotros</a:t>
            </a:r>
            <a:r>
              <a:rPr lang="en-US" altLang="en-US" b="0" dirty="0">
                <a:latin typeface="Times New Roman" panose="02020603050405020304" pitchFamily="18" charset="0"/>
              </a:rPr>
              <a:t> _____   _________ ? (</a:t>
            </a:r>
            <a:r>
              <a:rPr lang="en-US" altLang="en-US" b="0" dirty="0" err="1">
                <a:latin typeface="Times New Roman" panose="02020603050405020304" pitchFamily="18" charset="0"/>
              </a:rPr>
              <a:t>estudiar</a:t>
            </a:r>
            <a:r>
              <a:rPr lang="en-US" altLang="en-US" b="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3561" name="Text Box 21">
            <a:extLst>
              <a:ext uri="{FF2B5EF4-FFF2-40B4-BE49-F238E27FC236}">
                <a16:creationId xmlns:a16="http://schemas.microsoft.com/office/drawing/2014/main" id="{72428C8F-BFAD-44A7-B050-CBB5DAF67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00"/>
            <a:ext cx="7924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0" dirty="0">
                <a:latin typeface="Times New Roman" panose="02020603050405020304" pitchFamily="18" charset="0"/>
              </a:rPr>
              <a:t>7. ¿</a:t>
            </a:r>
            <a:r>
              <a:rPr lang="en-US" altLang="en-US" b="0" dirty="0" err="1">
                <a:latin typeface="Times New Roman" panose="02020603050405020304" pitchFamily="18" charset="0"/>
              </a:rPr>
              <a:t>Quién</a:t>
            </a:r>
            <a:r>
              <a:rPr lang="en-US" altLang="en-US" b="0" dirty="0">
                <a:latin typeface="Times New Roman" panose="02020603050405020304" pitchFamily="18" charset="0"/>
              </a:rPr>
              <a:t> ____   ________ al </a:t>
            </a:r>
            <a:r>
              <a:rPr lang="en-US" altLang="en-US" b="0" dirty="0" err="1">
                <a:latin typeface="Times New Roman" panose="02020603050405020304" pitchFamily="18" charset="0"/>
              </a:rPr>
              <a:t>ajedrez</a:t>
            </a:r>
            <a:r>
              <a:rPr lang="en-US" altLang="en-US" b="0" dirty="0">
                <a:latin typeface="Times New Roman" panose="02020603050405020304" pitchFamily="18" charset="0"/>
              </a:rPr>
              <a:t>? (</a:t>
            </a:r>
            <a:r>
              <a:rPr lang="en-US" altLang="en-US" b="0" dirty="0" err="1">
                <a:latin typeface="Times New Roman" panose="02020603050405020304" pitchFamily="18" charset="0"/>
              </a:rPr>
              <a:t>jugar</a:t>
            </a:r>
            <a:r>
              <a:rPr lang="en-US" altLang="en-US" b="0" dirty="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med">
    <p:pull dir="u"/>
    <p:sndAc>
      <p:endSnd/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AEEEB-3CDE-4998-B874-6C14A082DF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Práctica</a:t>
            </a:r>
            <a:r>
              <a:rPr lang="en-US" dirty="0"/>
              <a:t> con </a:t>
            </a:r>
            <a:r>
              <a:rPr lang="en-US" dirty="0" err="1"/>
              <a:t>Presente</a:t>
            </a:r>
            <a:r>
              <a:rPr lang="en-US" dirty="0"/>
              <a:t> </a:t>
            </a:r>
            <a:r>
              <a:rPr lang="en-US" dirty="0" err="1"/>
              <a:t>Progresivo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231509"/>
      </p:ext>
    </p:extLst>
  </p:cSld>
  <p:clrMapOvr>
    <a:masterClrMapping/>
  </p:clrMapOvr>
  <p:transition spd="med">
    <p:pull dir="u"/>
    <p:sndAc>
      <p:stSnd>
        <p:snd r:embed="rId2" name="projctor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DE47E-5851-4A4B-8C7E-83F5F316F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200" y="304800"/>
            <a:ext cx="4953000" cy="990600"/>
          </a:xfrm>
        </p:spPr>
        <p:txBody>
          <a:bodyPr/>
          <a:lstStyle/>
          <a:p>
            <a:r>
              <a:rPr lang="en-US" dirty="0"/>
              <a:t>BINGO con la </a:t>
            </a:r>
            <a:r>
              <a:rPr lang="en-US" dirty="0" err="1"/>
              <a:t>Ropa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57296"/>
      </p:ext>
    </p:extLst>
  </p:cSld>
  <p:clrMapOvr>
    <a:masterClrMapping/>
  </p:clrMapOvr>
  <p:transition spd="med">
    <p:pull dir="u"/>
    <p:sndAc>
      <p:stSnd>
        <p:snd r:embed="rId2" name="projctor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68BD859E-8DB6-4E30-BE3A-A35F23728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Presente Progresivo</a:t>
            </a:r>
          </a:p>
        </p:txBody>
      </p:sp>
      <p:sp>
        <p:nvSpPr>
          <p:cNvPr id="68615" name="Text Box 7">
            <a:extLst>
              <a:ext uri="{FF2B5EF4-FFF2-40B4-BE49-F238E27FC236}">
                <a16:creationId xmlns:a16="http://schemas.microsoft.com/office/drawing/2014/main" id="{6B04A0CF-3EA2-411E-9D9C-6F852412A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20980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Times New Roman" panose="02020603050405020304" pitchFamily="18" charset="0"/>
              </a:rPr>
              <a:t>______</a:t>
            </a:r>
          </a:p>
        </p:txBody>
      </p:sp>
      <p:sp>
        <p:nvSpPr>
          <p:cNvPr id="68616" name="Text Box 8">
            <a:extLst>
              <a:ext uri="{FF2B5EF4-FFF2-40B4-BE49-F238E27FC236}">
                <a16:creationId xmlns:a16="http://schemas.microsoft.com/office/drawing/2014/main" id="{A3990674-E528-412A-A6BC-D924C3C07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8038" y="2209800"/>
            <a:ext cx="1030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Times New Roman" panose="02020603050405020304" pitchFamily="18" charset="0"/>
              </a:rPr>
              <a:t>pasado</a:t>
            </a:r>
          </a:p>
        </p:txBody>
      </p:sp>
      <p:sp>
        <p:nvSpPr>
          <p:cNvPr id="68617" name="Text Box 9">
            <a:extLst>
              <a:ext uri="{FF2B5EF4-FFF2-40B4-BE49-F238E27FC236}">
                <a16:creationId xmlns:a16="http://schemas.microsoft.com/office/drawing/2014/main" id="{F38C23B7-B9B6-475E-8F70-AB810EC45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1650" y="2209800"/>
            <a:ext cx="92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Times New Roman" panose="02020603050405020304" pitchFamily="18" charset="0"/>
              </a:rPr>
              <a:t>futuro</a:t>
            </a:r>
          </a:p>
        </p:txBody>
      </p:sp>
      <p:grpSp>
        <p:nvGrpSpPr>
          <p:cNvPr id="68623" name="Group 15">
            <a:extLst>
              <a:ext uri="{FF2B5EF4-FFF2-40B4-BE49-F238E27FC236}">
                <a16:creationId xmlns:a16="http://schemas.microsoft.com/office/drawing/2014/main" id="{6A77E8F9-BD2E-42C1-93B5-4E62913965A3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676400"/>
            <a:ext cx="7239000" cy="685800"/>
            <a:chOff x="528" y="1056"/>
            <a:chExt cx="4560" cy="432"/>
          </a:xfrm>
        </p:grpSpPr>
        <p:sp>
          <p:nvSpPr>
            <p:cNvPr id="5132" name="Line 3">
              <a:extLst>
                <a:ext uri="{FF2B5EF4-FFF2-40B4-BE49-F238E27FC236}">
                  <a16:creationId xmlns:a16="http://schemas.microsoft.com/office/drawing/2014/main" id="{B697388B-EA9D-4E58-BAF3-B349030B29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1296"/>
              <a:ext cx="4560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" name="Line 4">
              <a:extLst>
                <a:ext uri="{FF2B5EF4-FFF2-40B4-BE49-F238E27FC236}">
                  <a16:creationId xmlns:a16="http://schemas.microsoft.com/office/drawing/2014/main" id="{EA6D0CFD-0D86-413D-9688-B3479E3710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4" name="Rectangle 11">
              <a:extLst>
                <a:ext uri="{FF2B5EF4-FFF2-40B4-BE49-F238E27FC236}">
                  <a16:creationId xmlns:a16="http://schemas.microsoft.com/office/drawing/2014/main" id="{81EECC11-6179-4809-9139-EC6FFE0C3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056"/>
              <a:ext cx="1056" cy="24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tx1"/>
                  </a:solidFill>
                  <a:latin typeface="Pegasu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tx1"/>
                  </a:solidFill>
                  <a:latin typeface="Pegasu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Pegasu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8622" name="Group 14">
            <a:extLst>
              <a:ext uri="{FF2B5EF4-FFF2-40B4-BE49-F238E27FC236}">
                <a16:creationId xmlns:a16="http://schemas.microsoft.com/office/drawing/2014/main" id="{1AEF59D3-58F2-4AD6-9C6D-B600452C529A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1905000"/>
            <a:ext cx="304800" cy="304800"/>
            <a:chOff x="2688" y="2160"/>
            <a:chExt cx="192" cy="192"/>
          </a:xfrm>
        </p:grpSpPr>
        <p:sp>
          <p:nvSpPr>
            <p:cNvPr id="5130" name="Line 12">
              <a:extLst>
                <a:ext uri="{FF2B5EF4-FFF2-40B4-BE49-F238E27FC236}">
                  <a16:creationId xmlns:a16="http://schemas.microsoft.com/office/drawing/2014/main" id="{1464FBAC-F64E-4AAE-ADAB-072F5F1B02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88" y="2160"/>
              <a:ext cx="192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" name="Line 13">
              <a:extLst>
                <a:ext uri="{FF2B5EF4-FFF2-40B4-BE49-F238E27FC236}">
                  <a16:creationId xmlns:a16="http://schemas.microsoft.com/office/drawing/2014/main" id="{930CFE69-6398-4CF6-982D-075591D413B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2688" y="2160"/>
              <a:ext cx="192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624" name="Rectangle 16">
            <a:extLst>
              <a:ext uri="{FF2B5EF4-FFF2-40B4-BE49-F238E27FC236}">
                <a16:creationId xmlns:a16="http://schemas.microsoft.com/office/drawing/2014/main" id="{15C1778E-44FE-4B07-89F9-824AC3F70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810000"/>
            <a:ext cx="7772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	The 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</a:rPr>
              <a:t>present progressive</a:t>
            </a:r>
            <a:r>
              <a:rPr lang="en-US" altLang="en-US" sz="2800">
                <a:latin typeface="Times New Roman" panose="02020603050405020304" pitchFamily="18" charset="0"/>
              </a:rPr>
              <a:t> describes an action that is in process 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</a:rPr>
              <a:t>right now.</a:t>
            </a:r>
          </a:p>
          <a:p>
            <a:pPr algn="ctr" eaLnBrk="1" hangingPunct="1"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 We are talking.</a:t>
            </a:r>
          </a:p>
        </p:txBody>
      </p:sp>
      <p:sp>
        <p:nvSpPr>
          <p:cNvPr id="68625" name="Text Box 17">
            <a:extLst>
              <a:ext uri="{FF2B5EF4-FFF2-40B4-BE49-F238E27FC236}">
                <a16:creationId xmlns:a16="http://schemas.microsoft.com/office/drawing/2014/main" id="{CFB12FE2-C6FC-4FE3-A7FB-3E66EB352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1475" y="5635625"/>
            <a:ext cx="3335338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¡</a:t>
            </a:r>
            <a:r>
              <a:rPr lang="en-US" altLang="en-US" sz="40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ahora</a:t>
            </a:r>
            <a:r>
              <a:rPr lang="en-US" altLang="en-US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40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mismo</a:t>
            </a:r>
            <a:r>
              <a:rPr lang="en-US" altLang="en-US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!</a:t>
            </a:r>
          </a:p>
        </p:txBody>
      </p:sp>
    </p:spTree>
  </p:cSld>
  <p:clrMapOvr>
    <a:masterClrMapping/>
  </p:clrMapOvr>
  <p:transition spd="med">
    <p:pull dir="u"/>
    <p:sndAc>
      <p:endSnd/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26BE644-7B50-408E-B751-83BF46A709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¿Cómo lo </a:t>
            </a:r>
            <a:r>
              <a:rPr lang="en-US" altLang="en-US" i="1"/>
              <a:t>formamos</a:t>
            </a:r>
            <a:r>
              <a:rPr lang="en-US" altLang="en-US"/>
              <a:t>?</a:t>
            </a:r>
          </a:p>
        </p:txBody>
      </p:sp>
      <p:sp>
        <p:nvSpPr>
          <p:cNvPr id="34823" name="Text Box 7">
            <a:extLst>
              <a:ext uri="{FF2B5EF4-FFF2-40B4-BE49-F238E27FC236}">
                <a16:creationId xmlns:a16="http://schemas.microsoft.com/office/drawing/2014/main" id="{D863F584-28BB-4A2F-94E0-8423974CC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419600"/>
            <a:ext cx="3505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0">
                <a:latin typeface="Times New Roman" panose="02020603050405020304" pitchFamily="18" charset="0"/>
              </a:rPr>
              <a:t>-ar  		=  -ando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0">
                <a:latin typeface="Times New Roman" panose="02020603050405020304" pitchFamily="18" charset="0"/>
              </a:rPr>
              <a:t>-er/-ir  	=  -iendo</a:t>
            </a:r>
          </a:p>
        </p:txBody>
      </p:sp>
      <p:sp>
        <p:nvSpPr>
          <p:cNvPr id="34828" name="Text Box 12">
            <a:extLst>
              <a:ext uri="{FF2B5EF4-FFF2-40B4-BE49-F238E27FC236}">
                <a16:creationId xmlns:a16="http://schemas.microsoft.com/office/drawing/2014/main" id="{7757D0F7-3700-4C8B-9766-96EF8C31E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013" y="1362075"/>
            <a:ext cx="60579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altLang="en-US" sz="2800">
                <a:latin typeface="Times New Roman" panose="02020603050405020304" pitchFamily="18" charset="0"/>
              </a:rPr>
              <a:t>  There are 2 parts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altLang="en-US" sz="2800">
                <a:latin typeface="Times New Roman" panose="02020603050405020304" pitchFamily="18" charset="0"/>
              </a:rPr>
              <a:t>  Present tense forms of 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</a:rPr>
              <a:t>ESTAR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</a:rPr>
              <a:t>  Present Participle</a:t>
            </a:r>
            <a:r>
              <a:rPr lang="en-US" altLang="en-US" sz="2800">
                <a:latin typeface="Times New Roman" panose="02020603050405020304" pitchFamily="18" charset="0"/>
              </a:rPr>
              <a:t> of the action verb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	(gerund / gerundio)</a:t>
            </a:r>
          </a:p>
        </p:txBody>
      </p:sp>
      <p:grpSp>
        <p:nvGrpSpPr>
          <p:cNvPr id="34831" name="Group 15">
            <a:extLst>
              <a:ext uri="{FF2B5EF4-FFF2-40B4-BE49-F238E27FC236}">
                <a16:creationId xmlns:a16="http://schemas.microsoft.com/office/drawing/2014/main" id="{31A5EBDC-8C60-4EF0-9305-E2D35451202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076700"/>
            <a:ext cx="4335463" cy="1708150"/>
            <a:chOff x="817" y="2832"/>
            <a:chExt cx="2731" cy="1076"/>
          </a:xfrm>
        </p:grpSpPr>
        <p:sp>
          <p:nvSpPr>
            <p:cNvPr id="6151" name="Text Box 13">
              <a:extLst>
                <a:ext uri="{FF2B5EF4-FFF2-40B4-BE49-F238E27FC236}">
                  <a16:creationId xmlns:a16="http://schemas.microsoft.com/office/drawing/2014/main" id="{753AC663-3946-49D4-8E98-2FE6BA0E54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7" y="2832"/>
              <a:ext cx="2237" cy="1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tx1"/>
                  </a:solidFill>
                  <a:latin typeface="Pegasu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tx1"/>
                  </a:solidFill>
                  <a:latin typeface="Pegasu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Pegasu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500">
                  <a:solidFill>
                    <a:srgbClr val="FF0000"/>
                  </a:solidFill>
                  <a:latin typeface="Times New Roman" panose="02020603050405020304" pitchFamily="18" charset="0"/>
                </a:rPr>
                <a:t>estoy	estamos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500">
                  <a:solidFill>
                    <a:srgbClr val="FF0000"/>
                  </a:solidFill>
                  <a:latin typeface="Times New Roman" panose="02020603050405020304" pitchFamily="18" charset="0"/>
                </a:rPr>
                <a:t>estás		estáis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500">
                  <a:solidFill>
                    <a:srgbClr val="FF0000"/>
                  </a:solidFill>
                  <a:latin typeface="Times New Roman" panose="02020603050405020304" pitchFamily="18" charset="0"/>
                </a:rPr>
                <a:t>está		están</a:t>
              </a:r>
            </a:p>
          </p:txBody>
        </p:sp>
        <p:sp>
          <p:nvSpPr>
            <p:cNvPr id="6152" name="Text Box 14">
              <a:extLst>
                <a:ext uri="{FF2B5EF4-FFF2-40B4-BE49-F238E27FC236}">
                  <a16:creationId xmlns:a16="http://schemas.microsoft.com/office/drawing/2014/main" id="{AAD9A9DA-BF35-4F40-925C-19FD870BD1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5" y="3236"/>
              <a:ext cx="283" cy="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tx1"/>
                  </a:solidFill>
                  <a:latin typeface="Pegasu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tx1"/>
                  </a:solidFill>
                  <a:latin typeface="Pegasu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Pegasu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400">
                  <a:latin typeface="Times New Roman" panose="02020603050405020304" pitchFamily="18" charset="0"/>
                </a:rPr>
                <a:t>+</a:t>
              </a:r>
            </a:p>
          </p:txBody>
        </p:sp>
      </p:grpSp>
      <p:sp>
        <p:nvSpPr>
          <p:cNvPr id="6150" name="TextBox 1">
            <a:extLst>
              <a:ext uri="{FF2B5EF4-FFF2-40B4-BE49-F238E27FC236}">
                <a16:creationId xmlns:a16="http://schemas.microsoft.com/office/drawing/2014/main" id="{E9AF3EA8-0CD2-4BE5-B6FA-EC3EAA367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846513"/>
            <a:ext cx="19605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Times New Roman" panose="02020603050405020304" pitchFamily="18" charset="0"/>
              </a:rPr>
              <a:t>Action Verb:</a:t>
            </a:r>
          </a:p>
        </p:txBody>
      </p:sp>
    </p:spTree>
  </p:cSld>
  <p:clrMapOvr>
    <a:masterClrMapping/>
  </p:clrMapOvr>
  <p:transition spd="med">
    <p:pull dir="u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/>
      <p:bldP spid="61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5F5C393-F06B-4F13-A78D-2D24E7B2BC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Present Participle = </a:t>
            </a:r>
            <a:r>
              <a:rPr lang="en-US" altLang="en-US" i="1" dirty="0">
                <a:solidFill>
                  <a:srgbClr val="FF0000"/>
                </a:solidFill>
              </a:rPr>
              <a:t>-</a:t>
            </a:r>
            <a:r>
              <a:rPr lang="en-US" altLang="en-US" i="1" dirty="0" err="1">
                <a:solidFill>
                  <a:srgbClr val="FF0000"/>
                </a:solidFill>
              </a:rPr>
              <a:t>ing</a:t>
            </a:r>
            <a:endParaRPr lang="en-US" altLang="en-US" i="1" dirty="0">
              <a:solidFill>
                <a:srgbClr val="FF0000"/>
              </a:solidFill>
            </a:endParaRPr>
          </a:p>
        </p:txBody>
      </p:sp>
      <p:grpSp>
        <p:nvGrpSpPr>
          <p:cNvPr id="1056" name="Group 32">
            <a:extLst>
              <a:ext uri="{FF2B5EF4-FFF2-40B4-BE49-F238E27FC236}">
                <a16:creationId xmlns:a16="http://schemas.microsoft.com/office/drawing/2014/main" id="{FDF08C88-F123-4A72-94AF-8ABDF3AE8B9B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260475"/>
            <a:ext cx="6040438" cy="4987925"/>
            <a:chOff x="960" y="794"/>
            <a:chExt cx="3805" cy="3142"/>
          </a:xfrm>
        </p:grpSpPr>
        <p:sp>
          <p:nvSpPr>
            <p:cNvPr id="8210" name="Text Box 15">
              <a:extLst>
                <a:ext uri="{FF2B5EF4-FFF2-40B4-BE49-F238E27FC236}">
                  <a16:creationId xmlns:a16="http://schemas.microsoft.com/office/drawing/2014/main" id="{34E0F379-671A-4D6F-BA1D-D1CE51E2B0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794"/>
              <a:ext cx="38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tx1"/>
                  </a:solidFill>
                  <a:latin typeface="Pegasu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tx1"/>
                  </a:solidFill>
                  <a:latin typeface="Pegasu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Pegasu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u="sng">
                  <a:latin typeface="Times New Roman" panose="02020603050405020304" pitchFamily="18" charset="0"/>
                </a:rPr>
                <a:t>Infinitivo</a:t>
              </a:r>
              <a:r>
                <a:rPr lang="en-US" altLang="en-US" sz="2400">
                  <a:latin typeface="Times New Roman" panose="02020603050405020304" pitchFamily="18" charset="0"/>
                </a:rPr>
                <a:t>				</a:t>
              </a:r>
              <a:r>
                <a:rPr lang="en-US" altLang="en-US" sz="2400" u="sng">
                  <a:solidFill>
                    <a:srgbClr val="FF0000"/>
                  </a:solidFill>
                  <a:latin typeface="Times New Roman" panose="02020603050405020304" pitchFamily="18" charset="0"/>
                </a:rPr>
                <a:t>Participio</a:t>
              </a:r>
            </a:p>
          </p:txBody>
        </p:sp>
        <p:sp>
          <p:nvSpPr>
            <p:cNvPr id="8211" name="Line 16">
              <a:extLst>
                <a:ext uri="{FF2B5EF4-FFF2-40B4-BE49-F238E27FC236}">
                  <a16:creationId xmlns:a16="http://schemas.microsoft.com/office/drawing/2014/main" id="{37F90298-D964-433C-A1FC-72841D8729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864"/>
              <a:ext cx="0" cy="30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42" name="Text Box 18">
            <a:extLst>
              <a:ext uri="{FF2B5EF4-FFF2-40B4-BE49-F238E27FC236}">
                <a16:creationId xmlns:a16="http://schemas.microsoft.com/office/drawing/2014/main" id="{7D5BC687-4FC2-4F33-BFBB-B3CF1EB7B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9900" y="1870075"/>
            <a:ext cx="944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 dirty="0" err="1">
                <a:latin typeface="Times New Roman" panose="02020603050405020304" pitchFamily="18" charset="0"/>
              </a:rPr>
              <a:t>hablar</a:t>
            </a:r>
            <a:endParaRPr lang="en-US" altLang="en-US" sz="2400" b="0" dirty="0">
              <a:latin typeface="Times New Roman" panose="02020603050405020304" pitchFamily="18" charset="0"/>
            </a:endParaRPr>
          </a:p>
        </p:txBody>
      </p:sp>
      <p:sp>
        <p:nvSpPr>
          <p:cNvPr id="1043" name="Text Box 19">
            <a:extLst>
              <a:ext uri="{FF2B5EF4-FFF2-40B4-BE49-F238E27FC236}">
                <a16:creationId xmlns:a16="http://schemas.microsoft.com/office/drawing/2014/main" id="{6BF317F7-2339-4158-8DD0-E969A5A22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2838" y="1905000"/>
            <a:ext cx="1300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Times New Roman" panose="02020603050405020304" pitchFamily="18" charset="0"/>
              </a:rPr>
              <a:t>habl</a:t>
            </a:r>
            <a:r>
              <a:rPr lang="en-US" alt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ando</a:t>
            </a:r>
          </a:p>
        </p:txBody>
      </p:sp>
      <p:sp>
        <p:nvSpPr>
          <p:cNvPr id="1044" name="Text Box 20">
            <a:extLst>
              <a:ext uri="{FF2B5EF4-FFF2-40B4-BE49-F238E27FC236}">
                <a16:creationId xmlns:a16="http://schemas.microsoft.com/office/drawing/2014/main" id="{2A3F080C-EDD7-4ACA-8B4D-4A557DFF8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4188" y="2479675"/>
            <a:ext cx="944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Times New Roman" panose="02020603050405020304" pitchFamily="18" charset="0"/>
              </a:rPr>
              <a:t>comer</a:t>
            </a:r>
          </a:p>
        </p:txBody>
      </p:sp>
      <p:sp>
        <p:nvSpPr>
          <p:cNvPr id="1045" name="Text Box 21">
            <a:extLst>
              <a:ext uri="{FF2B5EF4-FFF2-40B4-BE49-F238E27FC236}">
                <a16:creationId xmlns:a16="http://schemas.microsoft.com/office/drawing/2014/main" id="{D0F44B98-65CC-4314-8CF2-744208C77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5850" y="2514600"/>
            <a:ext cx="1384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Times New Roman" panose="02020603050405020304" pitchFamily="18" charset="0"/>
              </a:rPr>
              <a:t>com</a:t>
            </a:r>
            <a:r>
              <a:rPr lang="en-US" alt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iendo</a:t>
            </a:r>
          </a:p>
        </p:txBody>
      </p:sp>
      <p:sp>
        <p:nvSpPr>
          <p:cNvPr id="1046" name="Text Box 22">
            <a:extLst>
              <a:ext uri="{FF2B5EF4-FFF2-40B4-BE49-F238E27FC236}">
                <a16:creationId xmlns:a16="http://schemas.microsoft.com/office/drawing/2014/main" id="{8342608D-E51A-4F88-9C0B-AA0C2D103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263" y="31242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Times New Roman" panose="02020603050405020304" pitchFamily="18" charset="0"/>
              </a:rPr>
              <a:t>vivir</a:t>
            </a:r>
          </a:p>
        </p:txBody>
      </p:sp>
      <p:sp>
        <p:nvSpPr>
          <p:cNvPr id="1047" name="Text Box 23">
            <a:extLst>
              <a:ext uri="{FF2B5EF4-FFF2-40B4-BE49-F238E27FC236}">
                <a16:creationId xmlns:a16="http://schemas.microsoft.com/office/drawing/2014/main" id="{D1E93E03-97D3-49D9-B80E-BD06C0462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2525" y="3159125"/>
            <a:ext cx="124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Times New Roman" panose="02020603050405020304" pitchFamily="18" charset="0"/>
              </a:rPr>
              <a:t>viv</a:t>
            </a:r>
            <a:r>
              <a:rPr lang="en-US" alt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iendo</a:t>
            </a:r>
          </a:p>
        </p:txBody>
      </p:sp>
      <p:sp>
        <p:nvSpPr>
          <p:cNvPr id="1048" name="Text Box 24">
            <a:extLst>
              <a:ext uri="{FF2B5EF4-FFF2-40B4-BE49-F238E27FC236}">
                <a16:creationId xmlns:a16="http://schemas.microsoft.com/office/drawing/2014/main" id="{B48E602C-A31F-46AE-8E69-343314A43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175" y="3775075"/>
            <a:ext cx="1147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 dirty="0" err="1">
                <a:latin typeface="Times New Roman" panose="02020603050405020304" pitchFamily="18" charset="0"/>
              </a:rPr>
              <a:t>estudiar</a:t>
            </a:r>
            <a:endParaRPr lang="en-US" altLang="en-US" sz="2400" b="0" dirty="0">
              <a:latin typeface="Times New Roman" panose="02020603050405020304" pitchFamily="18" charset="0"/>
            </a:endParaRPr>
          </a:p>
        </p:txBody>
      </p:sp>
      <p:sp>
        <p:nvSpPr>
          <p:cNvPr id="1049" name="Text Box 25">
            <a:extLst>
              <a:ext uri="{FF2B5EF4-FFF2-40B4-BE49-F238E27FC236}">
                <a16:creationId xmlns:a16="http://schemas.microsoft.com/office/drawing/2014/main" id="{AD5B032E-7CF7-4C4C-8FCD-ACDB02D0A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810000"/>
            <a:ext cx="213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Times New Roman" panose="02020603050405020304" pitchFamily="18" charset="0"/>
              </a:rPr>
              <a:t>estudi________</a:t>
            </a:r>
            <a:endParaRPr lang="en-US" altLang="en-US" sz="2400" b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50" name="Text Box 26">
            <a:extLst>
              <a:ext uri="{FF2B5EF4-FFF2-40B4-BE49-F238E27FC236}">
                <a16:creationId xmlns:a16="http://schemas.microsoft.com/office/drawing/2014/main" id="{A36DC354-EE92-49AC-9EFD-2171F428C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4350" y="4384675"/>
            <a:ext cx="8842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 dirty="0" err="1">
                <a:latin typeface="Times New Roman" panose="02020603050405020304" pitchFamily="18" charset="0"/>
              </a:rPr>
              <a:t>bailar</a:t>
            </a:r>
            <a:endParaRPr lang="en-US" altLang="en-US" sz="2400" b="0" dirty="0">
              <a:latin typeface="Times New Roman" panose="02020603050405020304" pitchFamily="18" charset="0"/>
            </a:endParaRPr>
          </a:p>
        </p:txBody>
      </p:sp>
      <p:sp>
        <p:nvSpPr>
          <p:cNvPr id="1051" name="Text Box 27">
            <a:extLst>
              <a:ext uri="{FF2B5EF4-FFF2-40B4-BE49-F238E27FC236}">
                <a16:creationId xmlns:a16="http://schemas.microsoft.com/office/drawing/2014/main" id="{41358CF0-86B3-4732-95A6-9902B165B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023" y="4419600"/>
            <a:ext cx="19527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Times New Roman" panose="02020603050405020304" pitchFamily="18" charset="0"/>
              </a:rPr>
              <a:t>bail________ </a:t>
            </a:r>
          </a:p>
        </p:txBody>
      </p:sp>
      <p:sp>
        <p:nvSpPr>
          <p:cNvPr id="1052" name="Text Box 28">
            <a:extLst>
              <a:ext uri="{FF2B5EF4-FFF2-40B4-BE49-F238E27FC236}">
                <a16:creationId xmlns:a16="http://schemas.microsoft.com/office/drawing/2014/main" id="{BF1A7B74-DB3F-47FA-8F60-6F2603E61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0863" y="4994275"/>
            <a:ext cx="809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 dirty="0" err="1">
                <a:latin typeface="Times New Roman" panose="02020603050405020304" pitchFamily="18" charset="0"/>
              </a:rPr>
              <a:t>jugar</a:t>
            </a:r>
            <a:endParaRPr lang="en-US" altLang="en-US" sz="2400" b="0" dirty="0">
              <a:latin typeface="Times New Roman" panose="02020603050405020304" pitchFamily="18" charset="0"/>
            </a:endParaRPr>
          </a:p>
        </p:txBody>
      </p:sp>
      <p:sp>
        <p:nvSpPr>
          <p:cNvPr id="1053" name="Text Box 29">
            <a:extLst>
              <a:ext uri="{FF2B5EF4-FFF2-40B4-BE49-F238E27FC236}">
                <a16:creationId xmlns:a16="http://schemas.microsoft.com/office/drawing/2014/main" id="{58E91FDB-ED55-4A85-9023-6BEAC51AB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3588" y="5029200"/>
            <a:ext cx="2020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Times New Roman" panose="02020603050405020304" pitchFamily="18" charset="0"/>
              </a:rPr>
              <a:t>jug________ *</a:t>
            </a:r>
          </a:p>
        </p:txBody>
      </p:sp>
      <p:sp>
        <p:nvSpPr>
          <p:cNvPr id="1054" name="Text Box 30">
            <a:extLst>
              <a:ext uri="{FF2B5EF4-FFF2-40B4-BE49-F238E27FC236}">
                <a16:creationId xmlns:a16="http://schemas.microsoft.com/office/drawing/2014/main" id="{114298C7-F558-442E-A69D-24A8500C9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225" y="5527675"/>
            <a:ext cx="11049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 dirty="0" err="1">
                <a:latin typeface="Times New Roman" panose="02020603050405020304" pitchFamily="18" charset="0"/>
              </a:rPr>
              <a:t>escribir</a:t>
            </a:r>
            <a:endParaRPr lang="en-US" altLang="en-US" sz="2400" b="0" dirty="0">
              <a:latin typeface="Times New Roman" panose="02020603050405020304" pitchFamily="18" charset="0"/>
            </a:endParaRPr>
          </a:p>
        </p:txBody>
      </p:sp>
      <p:sp>
        <p:nvSpPr>
          <p:cNvPr id="1055" name="Text Box 31">
            <a:extLst>
              <a:ext uri="{FF2B5EF4-FFF2-40B4-BE49-F238E27FC236}">
                <a16:creationId xmlns:a16="http://schemas.microsoft.com/office/drawing/2014/main" id="{F7467103-DDA3-4823-9605-AB5D56E5D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9932" y="5562600"/>
            <a:ext cx="24577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 dirty="0" err="1">
                <a:latin typeface="Times New Roman" panose="02020603050405020304" pitchFamily="18" charset="0"/>
              </a:rPr>
              <a:t>escrib</a:t>
            </a:r>
            <a:r>
              <a:rPr lang="en-US" altLang="en-US" sz="2400" b="0" dirty="0">
                <a:latin typeface="Times New Roman" panose="02020603050405020304" pitchFamily="18" charset="0"/>
              </a:rPr>
              <a:t> _________</a:t>
            </a:r>
            <a:r>
              <a:rPr lang="en-US" altLang="en-US" sz="24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2400" b="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 dir="u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" grpId="0"/>
      <p:bldP spid="1043" grpId="0"/>
      <p:bldP spid="1044" grpId="0"/>
      <p:bldP spid="1045" grpId="0"/>
      <p:bldP spid="1046" grpId="0"/>
      <p:bldP spid="1047" grpId="0"/>
      <p:bldP spid="1048" grpId="0"/>
      <p:bldP spid="1049" grpId="0"/>
      <p:bldP spid="1050" grpId="0"/>
      <p:bldP spid="1051" grpId="0"/>
      <p:bldP spid="1052" grpId="0"/>
      <p:bldP spid="1053" grpId="0"/>
      <p:bldP spid="1054" grpId="0"/>
      <p:bldP spid="10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>
            <a:extLst>
              <a:ext uri="{FF2B5EF4-FFF2-40B4-BE49-F238E27FC236}">
                <a16:creationId xmlns:a16="http://schemas.microsoft.com/office/drawing/2014/main" id="{88D70DA7-A72B-44B9-91F1-B304F7533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447800"/>
            <a:ext cx="4572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dirty="0">
                <a:latin typeface="Times New Roman" panose="02020603050405020304" pitchFamily="18" charset="0"/>
              </a:rPr>
              <a:t>In English you would never say: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dirty="0">
                <a:latin typeface="Times New Roman" panose="02020603050405020304" pitchFamily="18" charset="0"/>
              </a:rPr>
              <a:t>“He walking.”  or  “She working.”</a:t>
            </a:r>
          </a:p>
        </p:txBody>
      </p:sp>
      <p:sp>
        <p:nvSpPr>
          <p:cNvPr id="75779" name="Text Box 3">
            <a:extLst>
              <a:ext uri="{FF2B5EF4-FFF2-40B4-BE49-F238E27FC236}">
                <a16:creationId xmlns:a16="http://schemas.microsoft.com/office/drawing/2014/main" id="{5E982214-805A-47A2-BFEC-E71EE118B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667000"/>
            <a:ext cx="6019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>
                <a:latin typeface="Times New Roman" panose="02020603050405020304" pitchFamily="18" charset="0"/>
              </a:rPr>
              <a:t>You say: 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u="sng">
                <a:solidFill>
                  <a:srgbClr val="FF0000"/>
                </a:solidFill>
                <a:latin typeface="Times New Roman" panose="02020603050405020304" pitchFamily="18" charset="0"/>
              </a:rPr>
              <a:t>He’s walking.</a:t>
            </a:r>
            <a:r>
              <a:rPr lang="en-US" alt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b="0">
                <a:latin typeface="Times New Roman" panose="02020603050405020304" pitchFamily="18" charset="0"/>
              </a:rPr>
              <a:t>or</a:t>
            </a:r>
            <a:r>
              <a:rPr lang="en-US" alt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b="0" u="sng">
                <a:solidFill>
                  <a:srgbClr val="FF0000"/>
                </a:solidFill>
                <a:latin typeface="Times New Roman" panose="02020603050405020304" pitchFamily="18" charset="0"/>
              </a:rPr>
              <a:t>He is walking.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u="sng">
                <a:solidFill>
                  <a:srgbClr val="FF0000"/>
                </a:solidFill>
                <a:latin typeface="Times New Roman" panose="02020603050405020304" pitchFamily="18" charset="0"/>
              </a:rPr>
              <a:t>She’s working.</a:t>
            </a:r>
            <a:r>
              <a:rPr lang="en-US" alt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b="0">
                <a:latin typeface="Times New Roman" panose="02020603050405020304" pitchFamily="18" charset="0"/>
              </a:rPr>
              <a:t>or</a:t>
            </a:r>
            <a:r>
              <a:rPr lang="en-US" alt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b="0" u="sng">
                <a:solidFill>
                  <a:srgbClr val="FF0000"/>
                </a:solidFill>
                <a:latin typeface="Times New Roman" panose="02020603050405020304" pitchFamily="18" charset="0"/>
              </a:rPr>
              <a:t>She is working.</a:t>
            </a:r>
          </a:p>
        </p:txBody>
      </p:sp>
      <p:grpSp>
        <p:nvGrpSpPr>
          <p:cNvPr id="75785" name="Group 9">
            <a:extLst>
              <a:ext uri="{FF2B5EF4-FFF2-40B4-BE49-F238E27FC236}">
                <a16:creationId xmlns:a16="http://schemas.microsoft.com/office/drawing/2014/main" id="{2D917A12-A78D-4B3D-9270-E32A2B532C03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576888"/>
            <a:ext cx="6477000" cy="823912"/>
            <a:chOff x="1104" y="3513"/>
            <a:chExt cx="4080" cy="519"/>
          </a:xfrm>
        </p:grpSpPr>
        <p:sp>
          <p:nvSpPr>
            <p:cNvPr id="10249" name="Text Box 4">
              <a:extLst>
                <a:ext uri="{FF2B5EF4-FFF2-40B4-BE49-F238E27FC236}">
                  <a16:creationId xmlns:a16="http://schemas.microsoft.com/office/drawing/2014/main" id="{180A0E25-021C-4B0E-898F-1E40638065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3657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tx1"/>
                  </a:solidFill>
                  <a:latin typeface="Pegasu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tx1"/>
                  </a:solidFill>
                  <a:latin typeface="Pegasu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Pegasu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ESTAR</a:t>
              </a:r>
            </a:p>
          </p:txBody>
        </p:sp>
        <p:sp>
          <p:nvSpPr>
            <p:cNvPr id="10250" name="Text Box 5">
              <a:extLst>
                <a:ext uri="{FF2B5EF4-FFF2-40B4-BE49-F238E27FC236}">
                  <a16:creationId xmlns:a16="http://schemas.microsoft.com/office/drawing/2014/main" id="{2729AAC9-EA6F-4148-8C69-DE7A6F44DE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3513"/>
              <a:ext cx="432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tx1"/>
                  </a:solidFill>
                  <a:latin typeface="Pegasu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tx1"/>
                  </a:solidFill>
                  <a:latin typeface="Pegasu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Pegasu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480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0251" name="Text Box 6">
              <a:extLst>
                <a:ext uri="{FF2B5EF4-FFF2-40B4-BE49-F238E27FC236}">
                  <a16:creationId xmlns:a16="http://schemas.microsoft.com/office/drawing/2014/main" id="{82A29198-4211-44ED-87B8-66FA90F68D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3657"/>
              <a:ext cx="20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tx1"/>
                  </a:solidFill>
                  <a:latin typeface="Pegasu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tx1"/>
                  </a:solidFill>
                  <a:latin typeface="Pegasu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Pegasu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-ando    or    -iendo</a:t>
              </a:r>
            </a:p>
          </p:txBody>
        </p:sp>
      </p:grpSp>
      <p:sp>
        <p:nvSpPr>
          <p:cNvPr id="75783" name="Rectangle 7">
            <a:extLst>
              <a:ext uri="{FF2B5EF4-FFF2-40B4-BE49-F238E27FC236}">
                <a16:creationId xmlns:a16="http://schemas.microsoft.com/office/drawing/2014/main" id="{280811B0-3B83-45B4-ABE6-8C2E8922D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Presente Progresivo</a:t>
            </a:r>
          </a:p>
        </p:txBody>
      </p:sp>
      <p:sp>
        <p:nvSpPr>
          <p:cNvPr id="75784" name="Text Box 8">
            <a:extLst>
              <a:ext uri="{FF2B5EF4-FFF2-40B4-BE49-F238E27FC236}">
                <a16:creationId xmlns:a16="http://schemas.microsoft.com/office/drawing/2014/main" id="{EBA1C6D5-C55F-4ED4-A722-2C667CCD4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9038" y="4419600"/>
            <a:ext cx="4217987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>
                <a:latin typeface="Times New Roman" panose="02020603050405020304" pitchFamily="18" charset="0"/>
              </a:rPr>
              <a:t>We do the same in Spanish: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Never leave out the verb </a:t>
            </a:r>
            <a:r>
              <a:rPr lang="en-US" altLang="en-US" sz="2400" i="1">
                <a:solidFill>
                  <a:srgbClr val="FF0000"/>
                </a:solidFill>
                <a:latin typeface="Times New Roman" panose="02020603050405020304" pitchFamily="18" charset="0"/>
              </a:rPr>
              <a:t>ESTAR</a:t>
            </a:r>
          </a:p>
        </p:txBody>
      </p:sp>
      <p:pic>
        <p:nvPicPr>
          <p:cNvPr id="75786" name="Picture 10" descr="pe01857_">
            <a:extLst>
              <a:ext uri="{FF2B5EF4-FFF2-40B4-BE49-F238E27FC236}">
                <a16:creationId xmlns:a16="http://schemas.microsoft.com/office/drawing/2014/main" id="{8F4D51B2-2E4D-411E-BE51-8163AE3714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00400"/>
            <a:ext cx="1752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8" name="Picture 12" descr="bd07127_">
            <a:extLst>
              <a:ext uri="{FF2B5EF4-FFF2-40B4-BE49-F238E27FC236}">
                <a16:creationId xmlns:a16="http://schemas.microsoft.com/office/drawing/2014/main" id="{A936115F-B530-4D75-800D-B776FCD03C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0"/>
            <a:ext cx="1114425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u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852BC22A-8334-4E4A-ADCB-2B59A35E6C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ESTAR</a:t>
            </a:r>
            <a:r>
              <a:rPr lang="en-US" altLang="en-US">
                <a:latin typeface="Times New Roman" panose="02020603050405020304" pitchFamily="18" charset="0"/>
              </a:rPr>
              <a:t> y el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Participio</a:t>
            </a:r>
          </a:p>
        </p:txBody>
      </p:sp>
      <p:grpSp>
        <p:nvGrpSpPr>
          <p:cNvPr id="45069" name="Group 13">
            <a:extLst>
              <a:ext uri="{FF2B5EF4-FFF2-40B4-BE49-F238E27FC236}">
                <a16:creationId xmlns:a16="http://schemas.microsoft.com/office/drawing/2014/main" id="{64A0C0C2-C7AA-4EF3-84AC-FBAA3865B95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219200"/>
            <a:ext cx="7543800" cy="2682875"/>
            <a:chOff x="240" y="768"/>
            <a:chExt cx="4752" cy="1690"/>
          </a:xfrm>
        </p:grpSpPr>
        <p:sp>
          <p:nvSpPr>
            <p:cNvPr id="11270" name="Text Box 4">
              <a:extLst>
                <a:ext uri="{FF2B5EF4-FFF2-40B4-BE49-F238E27FC236}">
                  <a16:creationId xmlns:a16="http://schemas.microsoft.com/office/drawing/2014/main" id="{2BBD091D-3CDD-413C-9DD2-45DCB529A7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1248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tx1"/>
                  </a:solidFill>
                  <a:latin typeface="Pegasu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tx1"/>
                  </a:solidFill>
                  <a:latin typeface="Pegasu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Pegasu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latin typeface="Arial" panose="020B0604020202020204" pitchFamily="34" charset="0"/>
                </a:rPr>
                <a:t>-ando</a:t>
              </a:r>
            </a:p>
          </p:txBody>
        </p:sp>
        <p:sp>
          <p:nvSpPr>
            <p:cNvPr id="11271" name="Text Box 5">
              <a:extLst>
                <a:ext uri="{FF2B5EF4-FFF2-40B4-BE49-F238E27FC236}">
                  <a16:creationId xmlns:a16="http://schemas.microsoft.com/office/drawing/2014/main" id="{F33F0691-5D98-405D-9F04-24FC921197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1728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tx1"/>
                  </a:solidFill>
                  <a:latin typeface="Pegasu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tx1"/>
                  </a:solidFill>
                  <a:latin typeface="Pegasu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Pegasu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-iendo</a:t>
              </a:r>
            </a:p>
          </p:txBody>
        </p:sp>
        <p:grpSp>
          <p:nvGrpSpPr>
            <p:cNvPr id="11272" name="Group 12">
              <a:extLst>
                <a:ext uri="{FF2B5EF4-FFF2-40B4-BE49-F238E27FC236}">
                  <a16:creationId xmlns:a16="http://schemas.microsoft.com/office/drawing/2014/main" id="{4C8C1D0F-2979-4441-84AD-4536ECD47C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768"/>
              <a:ext cx="3005" cy="1690"/>
              <a:chOff x="240" y="768"/>
              <a:chExt cx="3005" cy="1690"/>
            </a:xfrm>
          </p:grpSpPr>
          <p:sp>
            <p:nvSpPr>
              <p:cNvPr id="11273" name="Text Box 3">
                <a:extLst>
                  <a:ext uri="{FF2B5EF4-FFF2-40B4-BE49-F238E27FC236}">
                    <a16:creationId xmlns:a16="http://schemas.microsoft.com/office/drawing/2014/main" id="{B3D4D8DB-FA67-43AF-A5AB-1C5E27BA5A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0" y="768"/>
                <a:ext cx="2112" cy="1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 b="1">
                    <a:solidFill>
                      <a:schemeClr val="tx1"/>
                    </a:solidFill>
                    <a:latin typeface="Pegasu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 b="1">
                    <a:solidFill>
                      <a:schemeClr val="tx1"/>
                    </a:solidFill>
                    <a:latin typeface="Pegasu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Pegasu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 b="1">
                    <a:solidFill>
                      <a:schemeClr val="tx1"/>
                    </a:solidFill>
                    <a:latin typeface="Pegasu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 b="1">
                    <a:solidFill>
                      <a:schemeClr val="tx1"/>
                    </a:solidFill>
                    <a:latin typeface="Pegasu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Pegasu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Pegasu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Pegasu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Pegasus" pitchFamily="2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0">
                    <a:latin typeface="Arial" panose="020B0604020202020204" pitchFamily="34" charset="0"/>
                  </a:rPr>
                  <a:t>yo   </a:t>
                </a:r>
                <a:r>
                  <a:rPr lang="en-US" altLang="en-US" sz="2000">
                    <a:solidFill>
                      <a:srgbClr val="FF0000"/>
                    </a:solidFill>
                    <a:latin typeface="Arial" panose="020B0604020202020204" pitchFamily="34" charset="0"/>
                  </a:rPr>
                  <a:t>estoy</a:t>
                </a:r>
              </a:p>
              <a:p>
                <a:pPr algn="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0">
                    <a:latin typeface="Arial" panose="020B0604020202020204" pitchFamily="34" charset="0"/>
                  </a:rPr>
                  <a:t>tú </a:t>
                </a:r>
                <a:r>
                  <a:rPr lang="en-US" altLang="en-US" sz="2000">
                    <a:solidFill>
                      <a:srgbClr val="FF0000"/>
                    </a:solidFill>
                    <a:latin typeface="Arial" panose="020B0604020202020204" pitchFamily="34" charset="0"/>
                  </a:rPr>
                  <a:t>estás</a:t>
                </a:r>
              </a:p>
              <a:p>
                <a:pPr algn="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0">
                    <a:latin typeface="Arial" panose="020B0604020202020204" pitchFamily="34" charset="0"/>
                  </a:rPr>
                  <a:t>él, ella, Ud. </a:t>
                </a:r>
                <a:r>
                  <a:rPr lang="en-US" altLang="en-US" sz="2000">
                    <a:solidFill>
                      <a:srgbClr val="FF0000"/>
                    </a:solidFill>
                    <a:latin typeface="Arial" panose="020B0604020202020204" pitchFamily="34" charset="0"/>
                  </a:rPr>
                  <a:t>está</a:t>
                </a:r>
              </a:p>
              <a:p>
                <a:pPr algn="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0">
                    <a:latin typeface="Arial" panose="020B0604020202020204" pitchFamily="34" charset="0"/>
                  </a:rPr>
                  <a:t>nosotros </a:t>
                </a:r>
                <a:r>
                  <a:rPr lang="en-US" altLang="en-US" sz="2000">
                    <a:solidFill>
                      <a:srgbClr val="FF0000"/>
                    </a:solidFill>
                    <a:latin typeface="Arial" panose="020B0604020202020204" pitchFamily="34" charset="0"/>
                  </a:rPr>
                  <a:t>estamos</a:t>
                </a:r>
              </a:p>
              <a:p>
                <a:pPr algn="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0">
                    <a:latin typeface="Arial" panose="020B0604020202020204" pitchFamily="34" charset="0"/>
                  </a:rPr>
                  <a:t>vosotros </a:t>
                </a:r>
                <a:r>
                  <a:rPr lang="en-US" altLang="en-US" sz="2000">
                    <a:solidFill>
                      <a:srgbClr val="FF0000"/>
                    </a:solidFill>
                    <a:latin typeface="Arial" panose="020B0604020202020204" pitchFamily="34" charset="0"/>
                  </a:rPr>
                  <a:t>estáis</a:t>
                </a:r>
              </a:p>
              <a:p>
                <a:pPr algn="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0">
                    <a:latin typeface="Arial" panose="020B0604020202020204" pitchFamily="34" charset="0"/>
                  </a:rPr>
                  <a:t>ellos, ellas, Uds. </a:t>
                </a:r>
                <a:r>
                  <a:rPr lang="en-US" altLang="en-US" sz="2000">
                    <a:solidFill>
                      <a:srgbClr val="FF0000"/>
                    </a:solidFill>
                    <a:latin typeface="Arial" panose="020B0604020202020204" pitchFamily="34" charset="0"/>
                  </a:rPr>
                  <a:t>están</a:t>
                </a:r>
              </a:p>
            </p:txBody>
          </p:sp>
          <p:sp>
            <p:nvSpPr>
              <p:cNvPr id="11274" name="Text Box 9">
                <a:extLst>
                  <a:ext uri="{FF2B5EF4-FFF2-40B4-BE49-F238E27FC236}">
                    <a16:creationId xmlns:a16="http://schemas.microsoft.com/office/drawing/2014/main" id="{DD44BD9D-EA81-40B4-8B70-1EEE8A50CE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8" y="1392"/>
                <a:ext cx="317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 b="1">
                    <a:solidFill>
                      <a:schemeClr val="tx1"/>
                    </a:solidFill>
                    <a:latin typeface="Pegasu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 b="1">
                    <a:solidFill>
                      <a:schemeClr val="tx1"/>
                    </a:solidFill>
                    <a:latin typeface="Pegasu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Pegasu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 b="1">
                    <a:solidFill>
                      <a:schemeClr val="tx1"/>
                    </a:solidFill>
                    <a:latin typeface="Pegasu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 b="1">
                    <a:solidFill>
                      <a:schemeClr val="tx1"/>
                    </a:solidFill>
                    <a:latin typeface="Pegasu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Pegasu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Pegasu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Pegasu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Pegasus" pitchFamily="2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4400">
                    <a:latin typeface="Times New Roman" panose="02020603050405020304" pitchFamily="18" charset="0"/>
                  </a:rPr>
                  <a:t>+</a:t>
                </a:r>
              </a:p>
            </p:txBody>
          </p:sp>
        </p:grpSp>
      </p:grpSp>
      <p:pic>
        <p:nvPicPr>
          <p:cNvPr id="45066" name="Picture 10" descr="pe01857_">
            <a:extLst>
              <a:ext uri="{FF2B5EF4-FFF2-40B4-BE49-F238E27FC236}">
                <a16:creationId xmlns:a16="http://schemas.microsoft.com/office/drawing/2014/main" id="{E05995D7-54D2-425D-8EA0-094CF78FF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14800"/>
            <a:ext cx="3124200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7" name="Text Box 11">
            <a:extLst>
              <a:ext uri="{FF2B5EF4-FFF2-40B4-BE49-F238E27FC236}">
                <a16:creationId xmlns:a16="http://schemas.microsoft.com/office/drawing/2014/main" id="{18F504A7-065A-48FC-A6BE-2A69695AC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6895" y="4415333"/>
            <a:ext cx="4531305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500" b="0" dirty="0">
                <a:latin typeface="Times New Roman" panose="02020603050405020304" pitchFamily="18" charset="0"/>
              </a:rPr>
              <a:t>He’s walking. (</a:t>
            </a:r>
            <a:r>
              <a:rPr lang="en-US" altLang="en-US" sz="3500" b="0" dirty="0" err="1">
                <a:latin typeface="Times New Roman" panose="02020603050405020304" pitchFamily="18" charset="0"/>
              </a:rPr>
              <a:t>caminar</a:t>
            </a:r>
            <a:r>
              <a:rPr lang="en-US" altLang="en-US" sz="3500" b="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500" b="0" dirty="0" err="1">
                <a:latin typeface="Times New Roman" panose="02020603050405020304" pitchFamily="18" charset="0"/>
              </a:rPr>
              <a:t>Él</a:t>
            </a:r>
            <a:r>
              <a:rPr lang="en-US" altLang="en-US" sz="3500" b="0" dirty="0">
                <a:latin typeface="Times New Roman" panose="02020603050405020304" pitchFamily="18" charset="0"/>
              </a:rPr>
              <a:t> 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 dir="u"/>
    <p:sndAc>
      <p:endSnd/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E0C3B704-D0C6-4D6D-B95A-493C11FFFD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ESTAR</a:t>
            </a:r>
            <a:r>
              <a:rPr lang="en-US" altLang="en-US">
                <a:latin typeface="Times New Roman" panose="02020603050405020304" pitchFamily="18" charset="0"/>
              </a:rPr>
              <a:t> y el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Participio</a:t>
            </a:r>
          </a:p>
        </p:txBody>
      </p:sp>
      <p:grpSp>
        <p:nvGrpSpPr>
          <p:cNvPr id="13315" name="Group 3">
            <a:extLst>
              <a:ext uri="{FF2B5EF4-FFF2-40B4-BE49-F238E27FC236}">
                <a16:creationId xmlns:a16="http://schemas.microsoft.com/office/drawing/2014/main" id="{DA0C7782-E4E2-4593-80BB-1A18254C0AE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219200"/>
            <a:ext cx="7543800" cy="2682875"/>
            <a:chOff x="240" y="768"/>
            <a:chExt cx="4752" cy="1690"/>
          </a:xfrm>
        </p:grpSpPr>
        <p:sp>
          <p:nvSpPr>
            <p:cNvPr id="13318" name="Text Box 4">
              <a:extLst>
                <a:ext uri="{FF2B5EF4-FFF2-40B4-BE49-F238E27FC236}">
                  <a16:creationId xmlns:a16="http://schemas.microsoft.com/office/drawing/2014/main" id="{9CD42ED7-41CC-4C5B-AC9E-D92E366691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1248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tx1"/>
                  </a:solidFill>
                  <a:latin typeface="Pegasu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tx1"/>
                  </a:solidFill>
                  <a:latin typeface="Pegasu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Pegasu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latin typeface="Arial" panose="020B0604020202020204" pitchFamily="34" charset="0"/>
                </a:rPr>
                <a:t>-ando</a:t>
              </a:r>
            </a:p>
          </p:txBody>
        </p:sp>
        <p:sp>
          <p:nvSpPr>
            <p:cNvPr id="13319" name="Text Box 5">
              <a:extLst>
                <a:ext uri="{FF2B5EF4-FFF2-40B4-BE49-F238E27FC236}">
                  <a16:creationId xmlns:a16="http://schemas.microsoft.com/office/drawing/2014/main" id="{2C4E3C70-B37F-4E5A-9518-411BE99890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1728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tx1"/>
                  </a:solidFill>
                  <a:latin typeface="Pegasus" pitchFamily="2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tx1"/>
                  </a:solidFill>
                  <a:latin typeface="Pegasus" pitchFamily="2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Pegasus" pitchFamily="2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Pegasus" pitchFamily="2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-iendo</a:t>
              </a:r>
            </a:p>
          </p:txBody>
        </p:sp>
        <p:grpSp>
          <p:nvGrpSpPr>
            <p:cNvPr id="13320" name="Group 6">
              <a:extLst>
                <a:ext uri="{FF2B5EF4-FFF2-40B4-BE49-F238E27FC236}">
                  <a16:creationId xmlns:a16="http://schemas.microsoft.com/office/drawing/2014/main" id="{A4C0C63F-99DD-44AB-9DEB-D78031A2AD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768"/>
              <a:ext cx="3005" cy="1690"/>
              <a:chOff x="240" y="768"/>
              <a:chExt cx="3005" cy="1690"/>
            </a:xfrm>
          </p:grpSpPr>
          <p:sp>
            <p:nvSpPr>
              <p:cNvPr id="13321" name="Text Box 7">
                <a:extLst>
                  <a:ext uri="{FF2B5EF4-FFF2-40B4-BE49-F238E27FC236}">
                    <a16:creationId xmlns:a16="http://schemas.microsoft.com/office/drawing/2014/main" id="{27B3C2AC-92CB-4F05-A5B2-36A4212506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0" y="768"/>
                <a:ext cx="2112" cy="1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 b="1">
                    <a:solidFill>
                      <a:schemeClr val="tx1"/>
                    </a:solidFill>
                    <a:latin typeface="Pegasu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 b="1">
                    <a:solidFill>
                      <a:schemeClr val="tx1"/>
                    </a:solidFill>
                    <a:latin typeface="Pegasu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Pegasu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 b="1">
                    <a:solidFill>
                      <a:schemeClr val="tx1"/>
                    </a:solidFill>
                    <a:latin typeface="Pegasu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 b="1">
                    <a:solidFill>
                      <a:schemeClr val="tx1"/>
                    </a:solidFill>
                    <a:latin typeface="Pegasu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Pegasu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Pegasu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Pegasu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Pegasus" pitchFamily="2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0">
                    <a:latin typeface="Arial" panose="020B0604020202020204" pitchFamily="34" charset="0"/>
                  </a:rPr>
                  <a:t>yo   </a:t>
                </a:r>
                <a:r>
                  <a:rPr lang="en-US" altLang="en-US" sz="2000">
                    <a:solidFill>
                      <a:srgbClr val="FF0000"/>
                    </a:solidFill>
                    <a:latin typeface="Arial" panose="020B0604020202020204" pitchFamily="34" charset="0"/>
                  </a:rPr>
                  <a:t>estoy</a:t>
                </a:r>
              </a:p>
              <a:p>
                <a:pPr algn="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0">
                    <a:latin typeface="Arial" panose="020B0604020202020204" pitchFamily="34" charset="0"/>
                  </a:rPr>
                  <a:t>tú </a:t>
                </a:r>
                <a:r>
                  <a:rPr lang="en-US" altLang="en-US" sz="2000">
                    <a:solidFill>
                      <a:srgbClr val="FF0000"/>
                    </a:solidFill>
                    <a:latin typeface="Arial" panose="020B0604020202020204" pitchFamily="34" charset="0"/>
                  </a:rPr>
                  <a:t>estás</a:t>
                </a:r>
              </a:p>
              <a:p>
                <a:pPr algn="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0">
                    <a:latin typeface="Arial" panose="020B0604020202020204" pitchFamily="34" charset="0"/>
                  </a:rPr>
                  <a:t>él, ella, Ud. </a:t>
                </a:r>
                <a:r>
                  <a:rPr lang="en-US" altLang="en-US" sz="2000">
                    <a:solidFill>
                      <a:srgbClr val="FF0000"/>
                    </a:solidFill>
                    <a:latin typeface="Arial" panose="020B0604020202020204" pitchFamily="34" charset="0"/>
                  </a:rPr>
                  <a:t>está</a:t>
                </a:r>
              </a:p>
              <a:p>
                <a:pPr algn="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0">
                    <a:latin typeface="Arial" panose="020B0604020202020204" pitchFamily="34" charset="0"/>
                  </a:rPr>
                  <a:t>nosotros </a:t>
                </a:r>
                <a:r>
                  <a:rPr lang="en-US" altLang="en-US" sz="2000">
                    <a:solidFill>
                      <a:srgbClr val="FF0000"/>
                    </a:solidFill>
                    <a:latin typeface="Arial" panose="020B0604020202020204" pitchFamily="34" charset="0"/>
                  </a:rPr>
                  <a:t>estamos</a:t>
                </a:r>
              </a:p>
              <a:p>
                <a:pPr algn="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0">
                    <a:latin typeface="Arial" panose="020B0604020202020204" pitchFamily="34" charset="0"/>
                  </a:rPr>
                  <a:t>vosotros </a:t>
                </a:r>
                <a:r>
                  <a:rPr lang="en-US" altLang="en-US" sz="2000">
                    <a:solidFill>
                      <a:srgbClr val="FF0000"/>
                    </a:solidFill>
                    <a:latin typeface="Arial" panose="020B0604020202020204" pitchFamily="34" charset="0"/>
                  </a:rPr>
                  <a:t>estáis</a:t>
                </a:r>
              </a:p>
              <a:p>
                <a:pPr algn="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0">
                    <a:latin typeface="Arial" panose="020B0604020202020204" pitchFamily="34" charset="0"/>
                  </a:rPr>
                  <a:t>ellos, ellas, Uds. </a:t>
                </a:r>
                <a:r>
                  <a:rPr lang="en-US" altLang="en-US" sz="2000">
                    <a:solidFill>
                      <a:srgbClr val="FF0000"/>
                    </a:solidFill>
                    <a:latin typeface="Arial" panose="020B0604020202020204" pitchFamily="34" charset="0"/>
                  </a:rPr>
                  <a:t>están</a:t>
                </a:r>
              </a:p>
            </p:txBody>
          </p:sp>
          <p:sp>
            <p:nvSpPr>
              <p:cNvPr id="13322" name="Text Box 8">
                <a:extLst>
                  <a:ext uri="{FF2B5EF4-FFF2-40B4-BE49-F238E27FC236}">
                    <a16:creationId xmlns:a16="http://schemas.microsoft.com/office/drawing/2014/main" id="{EFD4B3E4-B746-4C81-80C0-C866C0AD9D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8" y="1392"/>
                <a:ext cx="317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 b="1">
                    <a:solidFill>
                      <a:schemeClr val="tx1"/>
                    </a:solidFill>
                    <a:latin typeface="Pegasus" pitchFamily="2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 b="1">
                    <a:solidFill>
                      <a:schemeClr val="tx1"/>
                    </a:solidFill>
                    <a:latin typeface="Pegasus" pitchFamily="2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Pegasus" pitchFamily="2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 b="1">
                    <a:solidFill>
                      <a:schemeClr val="tx1"/>
                    </a:solidFill>
                    <a:latin typeface="Pegasus" pitchFamily="2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 b="1">
                    <a:solidFill>
                      <a:schemeClr val="tx1"/>
                    </a:solidFill>
                    <a:latin typeface="Pegasus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Pegasus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Pegasus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Pegasus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Pegasus" pitchFamily="2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4400">
                    <a:latin typeface="Times New Roman" panose="02020603050405020304" pitchFamily="18" charset="0"/>
                  </a:rPr>
                  <a:t>+</a:t>
                </a:r>
              </a:p>
            </p:txBody>
          </p:sp>
        </p:grpSp>
      </p:grpSp>
      <p:sp>
        <p:nvSpPr>
          <p:cNvPr id="76810" name="Text Box 10">
            <a:extLst>
              <a:ext uri="{FF2B5EF4-FFF2-40B4-BE49-F238E27FC236}">
                <a16:creationId xmlns:a16="http://schemas.microsoft.com/office/drawing/2014/main" id="{37B24AD3-AE33-4697-857A-0C179EEEE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1861" y="4267200"/>
            <a:ext cx="4656339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Pegasus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Pegasus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Pegasus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Pegasus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Pegasus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500" b="0" dirty="0">
                <a:latin typeface="Times New Roman" panose="02020603050405020304" pitchFamily="18" charset="0"/>
              </a:rPr>
              <a:t>She’s working. (</a:t>
            </a:r>
            <a:r>
              <a:rPr lang="en-US" altLang="en-US" sz="3500" b="0" dirty="0" err="1">
                <a:latin typeface="Times New Roman" panose="02020603050405020304" pitchFamily="18" charset="0"/>
              </a:rPr>
              <a:t>trabajar</a:t>
            </a:r>
            <a:r>
              <a:rPr lang="en-US" altLang="en-US" sz="3500" b="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5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Ella______________</a:t>
            </a:r>
            <a:br>
              <a:rPr lang="en-US" altLang="en-US" sz="2400" b="0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endParaRPr lang="en-US" altLang="en-US" sz="2400" b="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6811" name="Picture 11" descr="bd07127_">
            <a:extLst>
              <a:ext uri="{FF2B5EF4-FFF2-40B4-BE49-F238E27FC236}">
                <a16:creationId xmlns:a16="http://schemas.microsoft.com/office/drawing/2014/main" id="{5B943102-C781-4237-B82C-D925AAEC5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14800"/>
            <a:ext cx="182403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u"/>
    <p:sndAc>
      <p:endSnd/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678A89DE-9082-4859-93C4-A568844946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00025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Verbos irregulares…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0AA4F924-A388-4CA9-8B2E-C16311890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6525" y="2776538"/>
            <a:ext cx="32766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1. Leer (</a:t>
            </a:r>
            <a:r>
              <a:rPr lang="en-US" altLang="en-US" sz="3200" dirty="0" err="1"/>
              <a:t>i</a:t>
            </a:r>
            <a:r>
              <a:rPr lang="en-US" altLang="en-US" sz="3200" dirty="0"/>
              <a:t> : y)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2. </a:t>
            </a:r>
            <a:r>
              <a:rPr lang="en-US" altLang="en-US" sz="3200" dirty="0" err="1"/>
              <a:t>Dormir</a:t>
            </a:r>
            <a:r>
              <a:rPr lang="en-US" altLang="en-US" sz="3200" dirty="0"/>
              <a:t> (o : u)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3. </a:t>
            </a:r>
            <a:r>
              <a:rPr lang="en-US" altLang="en-US" sz="3200" dirty="0" err="1"/>
              <a:t>Ir</a:t>
            </a:r>
            <a:r>
              <a:rPr lang="en-US" altLang="en-US" sz="3200" dirty="0"/>
              <a:t> (</a:t>
            </a:r>
            <a:r>
              <a:rPr lang="en-US" altLang="en-US" sz="3200" dirty="0" err="1"/>
              <a:t>i</a:t>
            </a:r>
            <a:r>
              <a:rPr lang="en-US" altLang="en-US" sz="3200" dirty="0"/>
              <a:t> : y)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4. </a:t>
            </a:r>
            <a:r>
              <a:rPr lang="en-US" altLang="en-US" sz="3200" dirty="0" err="1"/>
              <a:t>Morir</a:t>
            </a:r>
            <a:r>
              <a:rPr lang="en-US" altLang="en-US" sz="3200" dirty="0"/>
              <a:t> (</a:t>
            </a:r>
            <a:r>
              <a:rPr lang="en-US" altLang="en-US" sz="3200" dirty="0" err="1"/>
              <a:t>o:u</a:t>
            </a:r>
            <a:r>
              <a:rPr lang="en-US" altLang="en-US" sz="3200" dirty="0"/>
              <a:t>)</a:t>
            </a:r>
          </a:p>
        </p:txBody>
      </p:sp>
      <p:sp>
        <p:nvSpPr>
          <p:cNvPr id="46084" name="Text Box 4">
            <a:extLst>
              <a:ext uri="{FF2B5EF4-FFF2-40B4-BE49-F238E27FC236}">
                <a16:creationId xmlns:a16="http://schemas.microsoft.com/office/drawing/2014/main" id="{C65BE373-5334-43AC-B61D-0080FBD71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7112" y="2814638"/>
            <a:ext cx="28194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 dirty="0" err="1">
                <a:solidFill>
                  <a:srgbClr val="FF0000"/>
                </a:solidFill>
              </a:rPr>
              <a:t>leyendo</a:t>
            </a:r>
            <a:endParaRPr lang="en-US" altLang="en-US" sz="32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 dirty="0" err="1">
                <a:solidFill>
                  <a:srgbClr val="FF0000"/>
                </a:solidFill>
              </a:rPr>
              <a:t>durmiendo</a:t>
            </a:r>
            <a:endParaRPr lang="en-US" altLang="en-US" sz="32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 dirty="0" err="1">
                <a:solidFill>
                  <a:srgbClr val="FF0000"/>
                </a:solidFill>
              </a:rPr>
              <a:t>yendo</a:t>
            </a:r>
            <a:endParaRPr lang="en-US" altLang="en-US" sz="32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 dirty="0" err="1">
                <a:solidFill>
                  <a:srgbClr val="FF0000"/>
                </a:solidFill>
              </a:rPr>
              <a:t>muriendo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pic>
        <p:nvPicPr>
          <p:cNvPr id="15365" name="Picture 8" descr="bs02010_">
            <a:extLst>
              <a:ext uri="{FF2B5EF4-FFF2-40B4-BE49-F238E27FC236}">
                <a16:creationId xmlns:a16="http://schemas.microsoft.com/office/drawing/2014/main" id="{5C911D98-2201-43C1-9F13-25DAC28B7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66825"/>
            <a:ext cx="1365250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9" descr="j0079190">
            <a:extLst>
              <a:ext uri="{FF2B5EF4-FFF2-40B4-BE49-F238E27FC236}">
                <a16:creationId xmlns:a16="http://schemas.microsoft.com/office/drawing/2014/main" id="{F1DDBCF6-BFA2-4B76-9239-609CD9A189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190625"/>
            <a:ext cx="115252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u"/>
    <p:sndAc>
      <p:endSnd/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678A89DE-9082-4859-93C4-A568844946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00025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err="1"/>
              <a:t>Verbos</a:t>
            </a:r>
            <a:r>
              <a:rPr lang="en-US" altLang="en-US" dirty="0"/>
              <a:t> </a:t>
            </a:r>
            <a:r>
              <a:rPr lang="en-US" altLang="en-US" dirty="0" err="1"/>
              <a:t>irregulares</a:t>
            </a:r>
            <a:r>
              <a:rPr lang="en-US" altLang="en-US" dirty="0"/>
              <a:t>…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0AA4F924-A388-4CA9-8B2E-C16311890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447800"/>
            <a:ext cx="7432675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AR and ER </a:t>
            </a:r>
            <a:r>
              <a:rPr lang="en-US" altLang="en-US" sz="3200" dirty="0"/>
              <a:t>Verbs that </a:t>
            </a:r>
            <a:r>
              <a:rPr lang="en-US" altLang="en-US" sz="3200" b="1" dirty="0"/>
              <a:t>stem-change</a:t>
            </a:r>
            <a:r>
              <a:rPr lang="en-US" altLang="en-US" sz="3200" dirty="0"/>
              <a:t> in the present tense </a:t>
            </a:r>
            <a:r>
              <a:rPr lang="en-US" altLang="en-US" sz="3200" b="1" dirty="0">
                <a:solidFill>
                  <a:srgbClr val="FF0000"/>
                </a:solidFill>
              </a:rPr>
              <a:t>DO NOT </a:t>
            </a:r>
            <a:r>
              <a:rPr lang="en-US" altLang="en-US" sz="3200" dirty="0"/>
              <a:t>stem-change in the present progressive.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IR</a:t>
            </a:r>
            <a:r>
              <a:rPr lang="en-US" altLang="en-US" sz="3200" dirty="0"/>
              <a:t> verbs </a:t>
            </a:r>
            <a:r>
              <a:rPr lang="en-US" altLang="en-US" sz="3200" b="1" dirty="0">
                <a:solidFill>
                  <a:srgbClr val="FF0000"/>
                </a:solidFill>
              </a:rPr>
              <a:t>DO</a:t>
            </a:r>
            <a:r>
              <a:rPr lang="en-US" altLang="en-US" sz="3200" dirty="0"/>
              <a:t> stem-change, but they are all </a:t>
            </a:r>
            <a:r>
              <a:rPr lang="en-US" altLang="en-US" sz="3200" b="1" u="sng" dirty="0"/>
              <a:t>e:i </a:t>
            </a:r>
            <a:r>
              <a:rPr lang="en-US" altLang="en-US" sz="3200" b="1" dirty="0"/>
              <a:t>or </a:t>
            </a:r>
            <a:r>
              <a:rPr lang="en-US" altLang="en-US" sz="3200" b="1" u="sng" dirty="0"/>
              <a:t>o:u</a:t>
            </a:r>
            <a:r>
              <a:rPr lang="en-US" altLang="en-US" sz="3200" b="1" dirty="0"/>
              <a:t>.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00694763"/>
      </p:ext>
    </p:extLst>
  </p:cSld>
  <p:clrMapOvr>
    <a:masterClrMapping/>
  </p:clrMapOvr>
  <p:transition spd="med">
    <p:pull dir="u"/>
    <p:sndAc>
      <p:endSnd/>
    </p:sndAc>
  </p:transition>
</p:sld>
</file>

<file path=ppt/theme/theme1.xml><?xml version="1.0" encoding="utf-8"?>
<a:theme xmlns:a="http://schemas.openxmlformats.org/drawingml/2006/main" name="Greco Roman Style">
  <a:themeElements>
    <a:clrScheme name="Greco Roman Sty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reco Roman Style">
      <a:majorFont>
        <a:latin typeface="Pegasus"/>
        <a:ea typeface=""/>
        <a:cs typeface=""/>
      </a:majorFont>
      <a:minorFont>
        <a:latin typeface="Pegasu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Greco Roman Sty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co Roman Sty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co Roman Sty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co Roman Sty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co Roman Sty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co Roman Sty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co Roman Sty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dd8ca5-5978-4cb9-92b4-7675e82103fc">
      <Terms xmlns="http://schemas.microsoft.com/office/infopath/2007/PartnerControls"/>
    </lcf76f155ced4ddcb4097134ff3c332f>
    <TaxCatchAll xmlns="48930964-4bf5-4ac7-aabc-3b671be476d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D82FD6BE2334EB764975919625C31" ma:contentTypeVersion="18" ma:contentTypeDescription="Create a new document." ma:contentTypeScope="" ma:versionID="7c30be6609bce6b7b48262fb6c4b7746">
  <xsd:schema xmlns:xsd="http://www.w3.org/2001/XMLSchema" xmlns:xs="http://www.w3.org/2001/XMLSchema" xmlns:p="http://schemas.microsoft.com/office/2006/metadata/properties" xmlns:ns2="43dd8ca5-5978-4cb9-92b4-7675e82103fc" xmlns:ns3="48930964-4bf5-4ac7-aabc-3b671be476d0" targetNamespace="http://schemas.microsoft.com/office/2006/metadata/properties" ma:root="true" ma:fieldsID="5380a784261d747a2894d2d46c95dcf8" ns2:_="" ns3:_="">
    <xsd:import namespace="43dd8ca5-5978-4cb9-92b4-7675e82103fc"/>
    <xsd:import namespace="48930964-4bf5-4ac7-aabc-3b671be476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dd8ca5-5978-4cb9-92b4-7675e8210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930964-4bf5-4ac7-aabc-3b671be476d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1a74cf-78c0-4b0b-bf0c-26124ff27e2a}" ma:internalName="TaxCatchAll" ma:showField="CatchAllData" ma:web="48930964-4bf5-4ac7-aabc-3b671be476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4057BD-171E-4059-8760-54F221E3DE40}">
  <ds:schemaRefs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963237e8-d506-462c-8b0b-f8889124118b"/>
    <ds:schemaRef ds:uri="ca762066-1cb3-483f-8532-27e6e46aeb58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43dd8ca5-5978-4cb9-92b4-7675e82103fc"/>
    <ds:schemaRef ds:uri="48930964-4bf5-4ac7-aabc-3b671be476d0"/>
  </ds:schemaRefs>
</ds:datastoreItem>
</file>

<file path=customXml/itemProps2.xml><?xml version="1.0" encoding="utf-8"?>
<ds:datastoreItem xmlns:ds="http://schemas.openxmlformats.org/officeDocument/2006/customXml" ds:itemID="{D31BEF5D-804E-45E4-BBF3-CBCA0B5C14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ADC6B6-8CA6-4211-A5D0-701C1B600D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dd8ca5-5978-4cb9-92b4-7675e82103fc"/>
    <ds:schemaRef ds:uri="48930964-4bf5-4ac7-aabc-3b671be476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Designs\Greco Roman Style.pot</Template>
  <TotalTime>1100</TotalTime>
  <Words>670</Words>
  <Application>Microsoft Office PowerPoint</Application>
  <PresentationFormat>On-screen Show (4:3)</PresentationFormat>
  <Paragraphs>128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Pegasus</vt:lpstr>
      <vt:lpstr>Times New Roman</vt:lpstr>
      <vt:lpstr>Wingdings</vt:lpstr>
      <vt:lpstr>Greco Roman Style</vt:lpstr>
      <vt:lpstr>El Presente Progresivo (Present Progressive)</vt:lpstr>
      <vt:lpstr>PowerPoint Presentation</vt:lpstr>
      <vt:lpstr>¿Cómo lo formamos?</vt:lpstr>
      <vt:lpstr>Present Participle = -ing</vt:lpstr>
      <vt:lpstr>PowerPoint Presentation</vt:lpstr>
      <vt:lpstr>ESTAR y el Participio</vt:lpstr>
      <vt:lpstr>ESTAR y el Participio</vt:lpstr>
      <vt:lpstr>Verbos irregulares…</vt:lpstr>
      <vt:lpstr>Verbos irregulares…</vt:lpstr>
      <vt:lpstr>¿En inglés o en español?</vt:lpstr>
      <vt:lpstr>Por ejemplo…</vt:lpstr>
      <vt:lpstr>Más ejemplos…:</vt:lpstr>
      <vt:lpstr>Completen las frases…</vt:lpstr>
      <vt:lpstr>Práctica con Presente Progresivo</vt:lpstr>
      <vt:lpstr>PowerPoint Presentation</vt:lpstr>
    </vt:vector>
  </TitlesOfParts>
  <Company>EDUCACION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 Progresivo</dc:title>
  <dc:subject>Español 101</dc:subject>
  <dc:creator>Jaime E Olalde</dc:creator>
  <cp:lastModifiedBy>Aaren Erwin</cp:lastModifiedBy>
  <cp:revision>111</cp:revision>
  <dcterms:created xsi:type="dcterms:W3CDTF">2000-03-27T05:59:45Z</dcterms:created>
  <dcterms:modified xsi:type="dcterms:W3CDTF">2024-03-15T16:41:10Z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0x01010077FD82FD6BE2334EB764975919625C31</vt:lpwstr>
  </property>
  <property fmtid="{D5CDD505-2E9C-101B-9397-08002B2CF9AE}" pid="3" name="MediaServiceImageTags">
    <vt:lpwstr/>
  </property>
</Properties>
</file>