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9.png"/><Relationship Id="rId4" Type="http://schemas.openxmlformats.org/officeDocument/2006/relationships/image" Target="../media/image2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BA04E-97D8-4568-9341-EEFBB8B50505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5DC62-E78B-410C-95CD-591BFA4D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20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2FF508-D670-4626-AE36-074F02ED6E45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5706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2C4360-62FA-437E-8957-42CBA975048A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833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72F8FA-A137-41D5-84BD-5257E6DDB5B6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421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65EC68-E252-4F4B-BC2C-D686BA5CF869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837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B0BC68-915F-41C3-A5F2-06ACAF92107D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716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D36F63-1BEA-4965-AD4A-4119F3793461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358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C04728-108C-4DDD-9EE0-72D1C74A3C07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658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17DB20-CFF6-4264-B61F-EAABAE0CDC2A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9069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9A75DE-6991-40E7-8996-3E51631983FB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564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6164E8-7064-4D07-BB31-5301FA567771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795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033F-8736-4BFF-83A7-3C636D9EB1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CA05-4C41-43BF-B443-390E6710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5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033F-8736-4BFF-83A7-3C636D9EB1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CA05-4C41-43BF-B443-390E6710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033F-8736-4BFF-83A7-3C636D9EB1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CA05-4C41-43BF-B443-390E6710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9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033F-8736-4BFF-83A7-3C636D9EB1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CA05-4C41-43BF-B443-390E6710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96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033F-8736-4BFF-83A7-3C636D9EB1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CA05-4C41-43BF-B443-390E6710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033F-8736-4BFF-83A7-3C636D9EB1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CA05-4C41-43BF-B443-390E6710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5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033F-8736-4BFF-83A7-3C636D9EB1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CA05-4C41-43BF-B443-390E6710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5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033F-8736-4BFF-83A7-3C636D9EB1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CA05-4C41-43BF-B443-390E6710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64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033F-8736-4BFF-83A7-3C636D9EB1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CA05-4C41-43BF-B443-390E6710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49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033F-8736-4BFF-83A7-3C636D9EB1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CA05-4C41-43BF-B443-390E6710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5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033F-8736-4BFF-83A7-3C636D9EB1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CA05-4C41-43BF-B443-390E6710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2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3033F-8736-4BFF-83A7-3C636D9EB1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2CA05-4C41-43BF-B443-390E6710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9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13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8.jpeg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jpeg"/><Relationship Id="rId11" Type="http://schemas.openxmlformats.org/officeDocument/2006/relationships/image" Target="../media/image12.png"/><Relationship Id="rId5" Type="http://schemas.openxmlformats.org/officeDocument/2006/relationships/image" Target="../media/image16.jpeg"/><Relationship Id="rId15" Type="http://schemas.openxmlformats.org/officeDocument/2006/relationships/image" Target="../media/image14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15.jpeg"/><Relationship Id="rId9" Type="http://schemas.openxmlformats.org/officeDocument/2006/relationships/image" Target="../media/image11.png"/><Relationship Id="rId1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0.png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jpeg"/><Relationship Id="rId5" Type="http://schemas.openxmlformats.org/officeDocument/2006/relationships/image" Target="../media/image27.png"/><Relationship Id="rId10" Type="http://schemas.openxmlformats.org/officeDocument/2006/relationships/image" Target="../media/image32.jpeg"/><Relationship Id="rId4" Type="http://schemas.openxmlformats.org/officeDocument/2006/relationships/image" Target="../media/image26.png"/><Relationship Id="rId9" Type="http://schemas.openxmlformats.org/officeDocument/2006/relationships/image" Target="../media/image3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20073"/>
            <a:ext cx="12108873" cy="6659418"/>
          </a:xfrm>
        </p:spPr>
        <p:txBody>
          <a:bodyPr/>
          <a:lstStyle/>
          <a:p>
            <a:r>
              <a:rPr lang="en-US" dirty="0"/>
              <a:t>Phones in the pockets!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Warm Up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Look at your new vocab sheet – what are 3 activities you like to do? (write the Spanish words)</a:t>
            </a:r>
          </a:p>
        </p:txBody>
      </p:sp>
    </p:spTree>
    <p:extLst>
      <p:ext uri="{BB962C8B-B14F-4D97-AF65-F5344CB8AC3E}">
        <p14:creationId xmlns:p14="http://schemas.microsoft.com/office/powerpoint/2010/main" val="1029101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>
            <a:extLst>
              <a:ext uri="{FF2B5EF4-FFF2-40B4-BE49-F238E27FC236}">
                <a16:creationId xmlns:a16="http://schemas.microsoft.com/office/drawing/2014/main" id="{CB368373-AADE-4DE0-9EDA-06F302E39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The simple answer…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FDF47-99C1-4CA5-AB45-19ED52A46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0700" y="2757668"/>
            <a:ext cx="4495800" cy="4389120"/>
          </a:xfrm>
          <a:ln>
            <a:miter lim="800000"/>
            <a:headEnd/>
            <a:tailEnd/>
          </a:ln>
          <a:extLst/>
        </p:spPr>
        <p:txBody>
          <a:bodyPr numCol="2"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/>
              <a:t>Me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 err="1"/>
              <a:t>Te</a:t>
            </a:r>
            <a:r>
              <a:rPr lang="en-US" sz="3600" dirty="0"/>
              <a:t>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/>
              <a:t>Le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/>
              <a:t>Nos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sz="3600" dirty="0"/>
              <a:t>Os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/>
              <a:t>Les</a:t>
            </a:r>
          </a:p>
        </p:txBody>
      </p:sp>
      <p:sp>
        <p:nvSpPr>
          <p:cNvPr id="46084" name="TextBox 3"/>
          <p:cNvSpPr txBox="1">
            <a:spLocks noChangeArrowheads="1"/>
          </p:cNvSpPr>
          <p:nvPr/>
        </p:nvSpPr>
        <p:spPr bwMode="auto">
          <a:xfrm>
            <a:off x="4402138" y="2547939"/>
            <a:ext cx="6267450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en-US" altLang="en-US" sz="1800" b="1"/>
            </a:br>
            <a:br>
              <a:rPr lang="en-US" altLang="en-US" sz="1800" b="1"/>
            </a:br>
            <a:endParaRPr lang="en-US" altLang="en-US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/>
              <a:t>GUSTA</a:t>
            </a:r>
            <a:r>
              <a:rPr lang="en-US" altLang="en-US" sz="2800"/>
              <a:t>   (infinitive verb(s) / 1 object)</a:t>
            </a:r>
            <a:br>
              <a:rPr lang="en-US" altLang="en-US" sz="2800"/>
            </a:br>
            <a:endParaRPr lang="en-US" altLang="en-US" sz="2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/>
              <a:t>GUSTAN</a:t>
            </a:r>
            <a:r>
              <a:rPr lang="en-US" altLang="en-US" sz="2800"/>
              <a:t>  ( 2 or more objects)</a:t>
            </a: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8BF20D11-0269-4B72-940D-A3F0BB8EF9BF}"/>
              </a:ext>
            </a:extLst>
          </p:cNvPr>
          <p:cNvSpPr/>
          <p:nvPr/>
        </p:nvSpPr>
        <p:spPr>
          <a:xfrm>
            <a:off x="3429000" y="380365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392745C8-00AF-4081-8C72-FF823364FE30}"/>
              </a:ext>
            </a:extLst>
          </p:cNvPr>
          <p:cNvSpPr/>
          <p:nvPr/>
        </p:nvSpPr>
        <p:spPr>
          <a:xfrm>
            <a:off x="3429000" y="48387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58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E11BB-FC99-4073-894F-48561247D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with infinitive verbs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5AE6F673-7BE1-47C6-A5B1-C61860C81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2209800"/>
            <a:ext cx="8991600" cy="4648200"/>
          </a:xfrm>
        </p:spPr>
        <p:txBody>
          <a:bodyPr>
            <a:normAutofit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en-US" dirty="0"/>
              <a:t>1) I like to paint = Painting pleases me</a:t>
            </a:r>
          </a:p>
          <a:p>
            <a:pPr marL="881063" lvl="1" indent="-514350">
              <a:buFont typeface="Wingdings" pitchFamily="2" charset="2"/>
              <a:buChar char="Ø"/>
              <a:defRPr/>
            </a:pPr>
            <a:r>
              <a:rPr lang="en-US" sz="2800" dirty="0"/>
              <a:t>Me </a:t>
            </a:r>
            <a:r>
              <a:rPr lang="en-US" sz="2800" dirty="0" err="1"/>
              <a:t>gusta</a:t>
            </a:r>
            <a:r>
              <a:rPr lang="en-US" sz="2800" dirty="0"/>
              <a:t> </a:t>
            </a:r>
            <a:r>
              <a:rPr lang="en-US" sz="2800" dirty="0" err="1"/>
              <a:t>pintar</a:t>
            </a:r>
            <a:r>
              <a:rPr lang="en-US" sz="2800" dirty="0"/>
              <a:t>.</a:t>
            </a:r>
          </a:p>
          <a:p>
            <a:pPr marL="514350" indent="-514350"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en-US" dirty="0"/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dirty="0"/>
              <a:t>2) You like to play soccer = Playing soccer pleases you</a:t>
            </a:r>
          </a:p>
          <a:p>
            <a:pPr marL="881063" lvl="1" indent="-514350">
              <a:buFont typeface="Wingdings" pitchFamily="2" charset="2"/>
              <a:buChar char="Ø"/>
              <a:defRPr/>
            </a:pP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gusta</a:t>
            </a:r>
            <a:r>
              <a:rPr lang="en-US" sz="2800" dirty="0"/>
              <a:t> </a:t>
            </a:r>
            <a:r>
              <a:rPr lang="en-US" sz="2800" dirty="0" err="1"/>
              <a:t>jugar</a:t>
            </a:r>
            <a:r>
              <a:rPr lang="en-US" sz="2800" dirty="0"/>
              <a:t> al </a:t>
            </a:r>
            <a:r>
              <a:rPr lang="en-US" sz="2800" dirty="0" err="1"/>
              <a:t>fútbol</a:t>
            </a:r>
            <a:br>
              <a:rPr lang="en-US" sz="2800" dirty="0"/>
            </a:br>
            <a:endParaRPr lang="en-US" sz="2800" dirty="0"/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dirty="0"/>
              <a:t>3) She likes to swim = Swimming pleases her</a:t>
            </a:r>
          </a:p>
          <a:p>
            <a:pPr marL="881063" lvl="1" indent="-514350">
              <a:buFont typeface="Wingdings" pitchFamily="2" charset="2"/>
              <a:buChar char="Ø"/>
              <a:defRPr/>
            </a:pPr>
            <a:r>
              <a:rPr lang="en-US" sz="2800" dirty="0"/>
              <a:t>Le </a:t>
            </a:r>
            <a:r>
              <a:rPr lang="en-US" sz="2800" dirty="0" err="1"/>
              <a:t>gusta</a:t>
            </a:r>
            <a:r>
              <a:rPr lang="en-US" sz="2800" dirty="0"/>
              <a:t> </a:t>
            </a:r>
            <a:r>
              <a:rPr lang="en-US" sz="2800" dirty="0" err="1"/>
              <a:t>nadar</a:t>
            </a:r>
            <a:endParaRPr lang="en-US" sz="2800" dirty="0"/>
          </a:p>
          <a:p>
            <a:pPr marL="881063" lvl="1" indent="-514350">
              <a:buFont typeface="Wingdings" pitchFamily="2" charset="2"/>
              <a:buChar char="Ø"/>
              <a:defRPr/>
            </a:pPr>
            <a:endParaRPr lang="en-US" sz="2800" dirty="0"/>
          </a:p>
          <a:p>
            <a:pPr marL="0" indent="0">
              <a:buClr>
                <a:schemeClr val="accent3"/>
              </a:buClr>
              <a:buNone/>
              <a:defRPr/>
            </a:pPr>
            <a:endParaRPr lang="en-US" dirty="0"/>
          </a:p>
          <a:p>
            <a:pPr marL="514350" indent="-514350">
              <a:buClr>
                <a:schemeClr val="accent3"/>
              </a:buClr>
              <a:buFont typeface="Wingdings 2" panose="05020102010507070707" pitchFamily="18" charset="2"/>
              <a:buAutoNum type="arabicParenR"/>
              <a:defRPr/>
            </a:pPr>
            <a:endParaRPr lang="en-US" dirty="0"/>
          </a:p>
          <a:p>
            <a:pPr marL="881063" lvl="1" indent="-51435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79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E11BB-FC99-4073-894F-48561247D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28600"/>
            <a:ext cx="8686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examples with infinitive verbs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5AE6F673-7BE1-47C6-A5B1-C61860C81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981200"/>
            <a:ext cx="8991600" cy="4876800"/>
          </a:xfrm>
        </p:spPr>
        <p:txBody>
          <a:bodyPr>
            <a:normAutofit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en-US" dirty="0"/>
              <a:t>4) We like to study Spanish = Studying Spanish pleases us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800" dirty="0"/>
              <a:t>Nos </a:t>
            </a:r>
            <a:r>
              <a:rPr lang="en-US" sz="2800" dirty="0" err="1"/>
              <a:t>gusta</a:t>
            </a:r>
            <a:r>
              <a:rPr lang="en-US" sz="2800" dirty="0"/>
              <a:t> </a:t>
            </a:r>
            <a:r>
              <a:rPr lang="en-US" sz="2800" dirty="0" err="1"/>
              <a:t>estudiar</a:t>
            </a:r>
            <a:r>
              <a:rPr lang="en-US" sz="2800" dirty="0"/>
              <a:t> el </a:t>
            </a:r>
            <a:r>
              <a:rPr lang="en-US" sz="2800" dirty="0" err="1"/>
              <a:t>español</a:t>
            </a:r>
            <a:endParaRPr lang="en-US" sz="2800" dirty="0"/>
          </a:p>
          <a:p>
            <a:pPr marL="0" indent="0">
              <a:buClr>
                <a:schemeClr val="accent3"/>
              </a:buClr>
              <a:buNone/>
              <a:defRPr/>
            </a:pPr>
            <a:endParaRPr lang="en-US" dirty="0"/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dirty="0"/>
              <a:t>5) </a:t>
            </a:r>
            <a:r>
              <a:rPr lang="en-US" dirty="0" err="1"/>
              <a:t>Y’all</a:t>
            </a:r>
            <a:r>
              <a:rPr lang="en-US" dirty="0"/>
              <a:t> like to dance = Dancing pleases </a:t>
            </a:r>
            <a:r>
              <a:rPr lang="en-US" dirty="0" err="1"/>
              <a:t>y’all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gusta</a:t>
            </a:r>
            <a:r>
              <a:rPr lang="en-US" sz="2800" dirty="0"/>
              <a:t> </a:t>
            </a:r>
            <a:r>
              <a:rPr lang="en-US" sz="2800" dirty="0" err="1"/>
              <a:t>bailar</a:t>
            </a:r>
            <a:endParaRPr lang="en-US" sz="2800" dirty="0"/>
          </a:p>
          <a:p>
            <a:pPr marL="0" indent="0">
              <a:buClr>
                <a:schemeClr val="accent3"/>
              </a:buClr>
              <a:buNone/>
              <a:defRPr/>
            </a:pPr>
            <a:endParaRPr lang="en-US" dirty="0"/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dirty="0"/>
              <a:t>6) They like to sing = Singing pleases them</a:t>
            </a:r>
          </a:p>
          <a:p>
            <a:pPr marL="881063" lvl="1" indent="-514350">
              <a:buFont typeface="Wingdings" pitchFamily="2" charset="2"/>
              <a:buChar char="Ø"/>
              <a:defRPr/>
            </a:pPr>
            <a:r>
              <a:rPr lang="en-US" sz="2800" dirty="0"/>
              <a:t>Les </a:t>
            </a:r>
            <a:r>
              <a:rPr lang="en-US" sz="2800" dirty="0" err="1"/>
              <a:t>gusta</a:t>
            </a:r>
            <a:r>
              <a:rPr lang="en-US" sz="2800" dirty="0"/>
              <a:t> </a:t>
            </a:r>
            <a:r>
              <a:rPr lang="en-US" sz="2800" dirty="0" err="1"/>
              <a:t>cantar</a:t>
            </a:r>
            <a:endParaRPr lang="en-US" sz="2800" dirty="0"/>
          </a:p>
          <a:p>
            <a:pPr marL="514350" indent="-514350">
              <a:buClr>
                <a:schemeClr val="accent3"/>
              </a:buClr>
              <a:buFont typeface="Wingdings 2" panose="05020102010507070707" pitchFamily="18" charset="2"/>
              <a:buAutoNum type="arabicParenR"/>
              <a:defRPr/>
            </a:pPr>
            <a:endParaRPr lang="en-US" dirty="0"/>
          </a:p>
          <a:p>
            <a:pPr marL="514350" indent="-514350">
              <a:buClr>
                <a:schemeClr val="accent3"/>
              </a:buClr>
              <a:buFont typeface="Wingdings 2" panose="05020102010507070707" pitchFamily="18" charset="2"/>
              <a:buAutoNum type="arabicParenR"/>
              <a:defRPr/>
            </a:pPr>
            <a:endParaRPr lang="en-US" dirty="0"/>
          </a:p>
          <a:p>
            <a:pPr marL="881063" lvl="1" indent="-51435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317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E11BB-FC99-4073-894F-48561247D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28600"/>
            <a:ext cx="8686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activities / verbs 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5AE6F673-7BE1-47C6-A5B1-C61860C81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981200"/>
            <a:ext cx="8991600" cy="4876800"/>
          </a:xfrm>
        </p:spPr>
        <p:txBody>
          <a:bodyPr>
            <a:normAutofit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en-US" dirty="0"/>
              <a:t>For verbs, we ALWAYS use the singular form: </a:t>
            </a:r>
            <a:r>
              <a:rPr lang="en-US" b="1" dirty="0"/>
              <a:t>“</a:t>
            </a:r>
            <a:r>
              <a:rPr lang="en-US" b="1" dirty="0" err="1"/>
              <a:t>gusta</a:t>
            </a:r>
            <a:r>
              <a:rPr lang="en-US" b="1" dirty="0"/>
              <a:t>” </a:t>
            </a:r>
            <a:r>
              <a:rPr lang="en-US" dirty="0"/>
              <a:t>even when we are talking about multiple activities.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endParaRPr lang="en-US" dirty="0"/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dirty="0"/>
              <a:t>Ex) I like to sing, dance, and act.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dirty="0"/>
              <a:t>       Me </a:t>
            </a:r>
            <a:r>
              <a:rPr lang="en-US" b="1" dirty="0" err="1"/>
              <a:t>gusta</a:t>
            </a:r>
            <a:r>
              <a:rPr lang="en-US" dirty="0"/>
              <a:t> </a:t>
            </a:r>
            <a:r>
              <a:rPr lang="en-US" dirty="0" err="1"/>
              <a:t>cantar</a:t>
            </a:r>
            <a:r>
              <a:rPr lang="en-US" dirty="0"/>
              <a:t>, </a:t>
            </a:r>
            <a:r>
              <a:rPr lang="en-US" dirty="0" err="1"/>
              <a:t>bailar</a:t>
            </a:r>
            <a:r>
              <a:rPr lang="en-US" dirty="0"/>
              <a:t>, y </a:t>
            </a:r>
            <a:r>
              <a:rPr lang="en-US" dirty="0" err="1"/>
              <a:t>actuar</a:t>
            </a:r>
            <a:r>
              <a:rPr lang="en-US" dirty="0"/>
              <a:t>. 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endParaRPr lang="en-US" dirty="0"/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dirty="0"/>
              <a:t>Ex) She likes to play soccer, ride bikes, and ski.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dirty="0"/>
              <a:t>     Le </a:t>
            </a:r>
            <a:r>
              <a:rPr lang="en-US" b="1" dirty="0" err="1"/>
              <a:t>gusta</a:t>
            </a:r>
            <a:r>
              <a:rPr lang="en-US" dirty="0"/>
              <a:t> </a:t>
            </a:r>
            <a:r>
              <a:rPr lang="en-US" dirty="0" err="1"/>
              <a:t>jugar</a:t>
            </a:r>
            <a:r>
              <a:rPr lang="en-US" dirty="0"/>
              <a:t> al </a:t>
            </a:r>
            <a:r>
              <a:rPr lang="en-US" dirty="0" err="1"/>
              <a:t>fútbol</a:t>
            </a:r>
            <a:r>
              <a:rPr lang="en-US" dirty="0"/>
              <a:t>, </a:t>
            </a:r>
            <a:r>
              <a:rPr lang="en-US" dirty="0" err="1"/>
              <a:t>montar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bicicleta</a:t>
            </a:r>
            <a:r>
              <a:rPr lang="en-US" dirty="0"/>
              <a:t>, y </a:t>
            </a:r>
            <a:r>
              <a:rPr lang="en-US" dirty="0" err="1"/>
              <a:t>esqiuar</a:t>
            </a:r>
            <a:r>
              <a:rPr lang="en-US" dirty="0"/>
              <a:t>.</a:t>
            </a:r>
          </a:p>
          <a:p>
            <a:pPr marL="514350" indent="-514350">
              <a:buClr>
                <a:schemeClr val="accent3"/>
              </a:buClr>
              <a:buFont typeface="Wingdings 2" panose="05020102010507070707" pitchFamily="18" charset="2"/>
              <a:buAutoNum type="arabicParenR"/>
              <a:defRPr/>
            </a:pPr>
            <a:endParaRPr lang="en-US" dirty="0"/>
          </a:p>
          <a:p>
            <a:pPr marL="881063" lvl="1" indent="-51435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035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1143000"/>
          </a:xfrm>
        </p:spPr>
        <p:txBody>
          <a:bodyPr/>
          <a:lstStyle/>
          <a:p>
            <a:r>
              <a:rPr lang="en-US" altLang="en-US">
                <a:latin typeface="Constantia" panose="02030602050306030303" pitchFamily="18" charset="0"/>
              </a:rPr>
              <a:t>Now you try…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572000"/>
          </a:xfrm>
        </p:spPr>
        <p:txBody>
          <a:bodyPr/>
          <a:lstStyle/>
          <a:p>
            <a:r>
              <a:rPr lang="en-US" altLang="en-US"/>
              <a:t>We like to spend time with friends</a:t>
            </a:r>
          </a:p>
          <a:p>
            <a:endParaRPr lang="en-US" altLang="en-US"/>
          </a:p>
          <a:p>
            <a:r>
              <a:rPr lang="en-US" altLang="en-US"/>
              <a:t>He likes to play videogames</a:t>
            </a:r>
          </a:p>
          <a:p>
            <a:endParaRPr lang="en-US" altLang="en-US"/>
          </a:p>
          <a:p>
            <a:r>
              <a:rPr lang="en-US" altLang="en-US"/>
              <a:t>I like to swim and play baseball.</a:t>
            </a:r>
          </a:p>
          <a:p>
            <a:endParaRPr lang="en-US" altLang="en-US"/>
          </a:p>
          <a:p>
            <a:r>
              <a:rPr lang="en-US" altLang="en-US"/>
              <a:t>They like to draw and write stories.</a:t>
            </a:r>
          </a:p>
          <a:p>
            <a:endParaRPr lang="en-US" altLang="en-US"/>
          </a:p>
          <a:p>
            <a:r>
              <a:rPr lang="en-US" altLang="en-US"/>
              <a:t>You like to practice sports and walk.</a:t>
            </a:r>
          </a:p>
        </p:txBody>
      </p:sp>
    </p:spTree>
    <p:extLst>
      <p:ext uri="{BB962C8B-B14F-4D97-AF65-F5344CB8AC3E}">
        <p14:creationId xmlns:p14="http://schemas.microsoft.com/office/powerpoint/2010/main" val="241977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1143000"/>
          </a:xfrm>
        </p:spPr>
        <p:txBody>
          <a:bodyPr/>
          <a:lstStyle/>
          <a:p>
            <a:r>
              <a:rPr lang="en-US" altLang="en-US">
                <a:latin typeface="Constantia" panose="02030602050306030303" pitchFamily="18" charset="0"/>
              </a:rPr>
              <a:t>Answers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1981200" y="1676400"/>
            <a:ext cx="8229600" cy="5181600"/>
          </a:xfrm>
        </p:spPr>
        <p:txBody>
          <a:bodyPr/>
          <a:lstStyle/>
          <a:p>
            <a:r>
              <a:rPr lang="en-US" altLang="en-US" sz="2400"/>
              <a:t>We like to spend time with friends</a:t>
            </a:r>
          </a:p>
          <a:p>
            <a:pPr lvl="4"/>
            <a:r>
              <a:rPr lang="en-US" altLang="en-US" sz="2400"/>
              <a:t>Nos gusta pasar tiempo con amigos.</a:t>
            </a:r>
          </a:p>
          <a:p>
            <a:r>
              <a:rPr lang="en-US" altLang="en-US" sz="2400"/>
              <a:t>He likes to play videogames</a:t>
            </a:r>
          </a:p>
          <a:p>
            <a:pPr lvl="4"/>
            <a:r>
              <a:rPr lang="en-US" altLang="en-US" sz="2400"/>
              <a:t>Le gusta jugar videojuegos.</a:t>
            </a:r>
          </a:p>
          <a:p>
            <a:r>
              <a:rPr lang="en-US" altLang="en-US" sz="2400"/>
              <a:t>I like to swim and play baseball.</a:t>
            </a:r>
          </a:p>
          <a:p>
            <a:pPr lvl="4"/>
            <a:r>
              <a:rPr lang="en-US" altLang="en-US" sz="2400"/>
              <a:t>Me gusta nadar y jugar béisbol.</a:t>
            </a:r>
          </a:p>
          <a:p>
            <a:r>
              <a:rPr lang="en-US" altLang="en-US" sz="2400"/>
              <a:t>They like to draw and write stories.</a:t>
            </a:r>
          </a:p>
          <a:p>
            <a:pPr lvl="4"/>
            <a:r>
              <a:rPr lang="en-US" altLang="en-US" sz="2400"/>
              <a:t>Les gusta dibujar y escribir cuentos.</a:t>
            </a:r>
          </a:p>
          <a:p>
            <a:r>
              <a:rPr lang="en-US" altLang="en-US" sz="2400"/>
              <a:t>You (informal) like to practice sports and walk.</a:t>
            </a:r>
          </a:p>
          <a:p>
            <a:pPr lvl="4"/>
            <a:r>
              <a:rPr lang="en-US" altLang="en-US" sz="2400"/>
              <a:t>Te gusta practicar deportes y caminar.</a:t>
            </a:r>
          </a:p>
        </p:txBody>
      </p:sp>
    </p:spTree>
    <p:extLst>
      <p:ext uri="{BB962C8B-B14F-4D97-AF65-F5344CB8AC3E}">
        <p14:creationId xmlns:p14="http://schemas.microsoft.com/office/powerpoint/2010/main" val="2550641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941513" y="-160338"/>
            <a:ext cx="8229600" cy="1143001"/>
          </a:xfrm>
        </p:spPr>
        <p:txBody>
          <a:bodyPr/>
          <a:lstStyle/>
          <a:p>
            <a:r>
              <a:rPr lang="en-US" altLang="en-US"/>
              <a:t>Ch. 1A Infinitive Verbs</a:t>
            </a:r>
          </a:p>
        </p:txBody>
      </p:sp>
      <p:pic>
        <p:nvPicPr>
          <p:cNvPr id="31747" name="Picture 2" descr="E:\Realidades 2011 Lev 1\Resources\1CLP1A07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08189" y="1589088"/>
            <a:ext cx="1849437" cy="1073150"/>
          </a:xfrm>
        </p:spPr>
      </p:pic>
      <p:pic>
        <p:nvPicPr>
          <p:cNvPr id="31748" name="Picture 3" descr="E:\Realidades 2011 Lev 1\Resources\1CLP1A0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71901"/>
            <a:ext cx="1619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4" descr="E:\Realidades 2011 Lev 1\Resources\1CLP1B0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5453064"/>
            <a:ext cx="1571625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5" descr="E:\Realidades 2011 Lev 1\Resources\1CLP1A0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1" y="2286000"/>
            <a:ext cx="19859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7" descr="E:\Realidades 2011 Lev 1\Resources\1CLP1A2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3933825"/>
            <a:ext cx="13573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8" descr="E:\Realidades 2011 Lev 1\Resources\1CLP1A05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988" y="5843588"/>
            <a:ext cx="1981200" cy="9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9" descr="E:\Realidades 2011 Lev 1\Resources\1CLP1A13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1600201"/>
            <a:ext cx="1712913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10" descr="E:\Realidades 2011 Lev 1\Resources\1CLP1A06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338" y="3852863"/>
            <a:ext cx="13001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5" name="Picture 11" descr="E:\Realidades 2011 Lev 1\Resources\1CLP1A01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4313" y="4300538"/>
            <a:ext cx="15811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Picture 12" descr="E:\Realidades 2011 Lev 1\Resources\1CLP1A04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1" y="5943600"/>
            <a:ext cx="14652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7" name="TextBox 12"/>
          <p:cNvSpPr txBox="1">
            <a:spLocks noChangeArrowheads="1"/>
          </p:cNvSpPr>
          <p:nvPr/>
        </p:nvSpPr>
        <p:spPr bwMode="auto">
          <a:xfrm>
            <a:off x="1624013" y="1190625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bailar</a:t>
            </a:r>
          </a:p>
        </p:txBody>
      </p:sp>
      <p:sp>
        <p:nvSpPr>
          <p:cNvPr id="31758" name="TextBox 13"/>
          <p:cNvSpPr txBox="1">
            <a:spLocks noChangeArrowheads="1"/>
          </p:cNvSpPr>
          <p:nvPr/>
        </p:nvSpPr>
        <p:spPr bwMode="auto">
          <a:xfrm>
            <a:off x="4114800" y="1871663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nadar</a:t>
            </a:r>
          </a:p>
        </p:txBody>
      </p:sp>
      <p:sp>
        <p:nvSpPr>
          <p:cNvPr id="31759" name="TextBox 14"/>
          <p:cNvSpPr txBox="1">
            <a:spLocks noChangeArrowheads="1"/>
          </p:cNvSpPr>
          <p:nvPr/>
        </p:nvSpPr>
        <p:spPr bwMode="auto">
          <a:xfrm>
            <a:off x="7735888" y="1295400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escribir cuentos</a:t>
            </a:r>
          </a:p>
        </p:txBody>
      </p:sp>
      <p:sp>
        <p:nvSpPr>
          <p:cNvPr id="31760" name="TextBox 15"/>
          <p:cNvSpPr txBox="1">
            <a:spLocks noChangeArrowheads="1"/>
          </p:cNvSpPr>
          <p:nvPr/>
        </p:nvSpPr>
        <p:spPr bwMode="auto">
          <a:xfrm>
            <a:off x="1512888" y="3332163"/>
            <a:ext cx="2895601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escuchar música</a:t>
            </a:r>
          </a:p>
        </p:txBody>
      </p:sp>
      <p:sp>
        <p:nvSpPr>
          <p:cNvPr id="31761" name="TextBox 16"/>
          <p:cNvSpPr txBox="1">
            <a:spLocks noChangeArrowheads="1"/>
          </p:cNvSpPr>
          <p:nvPr/>
        </p:nvSpPr>
        <p:spPr bwMode="auto">
          <a:xfrm>
            <a:off x="4148138" y="3532188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correr</a:t>
            </a:r>
          </a:p>
        </p:txBody>
      </p:sp>
      <p:sp>
        <p:nvSpPr>
          <p:cNvPr id="31762" name="TextBox 17"/>
          <p:cNvSpPr txBox="1">
            <a:spLocks noChangeArrowheads="1"/>
          </p:cNvSpPr>
          <p:nvPr/>
        </p:nvSpPr>
        <p:spPr bwMode="auto">
          <a:xfrm>
            <a:off x="1489075" y="5041900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practicar deportes</a:t>
            </a:r>
          </a:p>
        </p:txBody>
      </p:sp>
      <p:sp>
        <p:nvSpPr>
          <p:cNvPr id="31763" name="TextBox 18"/>
          <p:cNvSpPr txBox="1">
            <a:spLocks noChangeArrowheads="1"/>
          </p:cNvSpPr>
          <p:nvPr/>
        </p:nvSpPr>
        <p:spPr bwMode="auto">
          <a:xfrm>
            <a:off x="5033963" y="5457825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esquiar</a:t>
            </a:r>
          </a:p>
        </p:txBody>
      </p:sp>
      <p:sp>
        <p:nvSpPr>
          <p:cNvPr id="31764" name="TextBox 19"/>
          <p:cNvSpPr txBox="1">
            <a:spLocks noChangeArrowheads="1"/>
          </p:cNvSpPr>
          <p:nvPr/>
        </p:nvSpPr>
        <p:spPr bwMode="auto">
          <a:xfrm>
            <a:off x="6481763" y="3181351"/>
            <a:ext cx="2895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montar en monopatín / andar en patineta</a:t>
            </a:r>
          </a:p>
        </p:txBody>
      </p:sp>
      <p:sp>
        <p:nvSpPr>
          <p:cNvPr id="31765" name="TextBox 20"/>
          <p:cNvSpPr txBox="1">
            <a:spLocks noChangeArrowheads="1"/>
          </p:cNvSpPr>
          <p:nvPr/>
        </p:nvSpPr>
        <p:spPr bwMode="auto">
          <a:xfrm>
            <a:off x="8447088" y="3932238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dibujar</a:t>
            </a:r>
          </a:p>
        </p:txBody>
      </p:sp>
      <p:sp>
        <p:nvSpPr>
          <p:cNvPr id="31766" name="TextBox 21"/>
          <p:cNvSpPr txBox="1">
            <a:spLocks noChangeArrowheads="1"/>
          </p:cNvSpPr>
          <p:nvPr/>
        </p:nvSpPr>
        <p:spPr bwMode="auto">
          <a:xfrm>
            <a:off x="7772400" y="5543550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cantar</a:t>
            </a:r>
          </a:p>
        </p:txBody>
      </p:sp>
    </p:spTree>
    <p:extLst>
      <p:ext uri="{BB962C8B-B14F-4D97-AF65-F5344CB8AC3E}">
        <p14:creationId xmlns:p14="http://schemas.microsoft.com/office/powerpoint/2010/main" val="1108445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E:\Realidades 2011 Lev 1\Resources\1CLP1A10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914401"/>
            <a:ext cx="2438400" cy="1395413"/>
          </a:xfrm>
        </p:spPr>
      </p:pic>
      <p:pic>
        <p:nvPicPr>
          <p:cNvPr id="33795" name="Picture 3" descr="E:\Realidades 2011 Lev 1\Resources\1CLP1A0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1"/>
            <a:ext cx="2438400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4" descr="E:\Realidades 2011 Lev 1\Resources\1CLP1A0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138" y="1111250"/>
            <a:ext cx="2438400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5" descr="E:\Realidades 2011 Lev 1\Resources\1CLP1A1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5" y="3983039"/>
            <a:ext cx="2438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3799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33800" name="Object 2"/>
          <p:cNvGraphicFramePr>
            <a:graphicFrameLocks noChangeAspect="1"/>
          </p:cNvGraphicFramePr>
          <p:nvPr/>
        </p:nvGraphicFramePr>
        <p:xfrm>
          <a:off x="1981200" y="5273675"/>
          <a:ext cx="192405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Bitmap Image" r:id="rId8" imgW="1324160" imgH="1076475" progId="PBrush">
                  <p:embed/>
                </p:oleObj>
              </mc:Choice>
              <mc:Fallback>
                <p:oleObj name="Bitmap Image" r:id="rId8" imgW="1324160" imgH="1076475" progId="PBrush">
                  <p:embed/>
                  <p:pic>
                    <p:nvPicPr>
                      <p:cNvPr id="3380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273675"/>
                        <a:ext cx="1924050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1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33802" name="Object 3"/>
          <p:cNvGraphicFramePr>
            <a:graphicFrameLocks noChangeAspect="1"/>
          </p:cNvGraphicFramePr>
          <p:nvPr/>
        </p:nvGraphicFramePr>
        <p:xfrm>
          <a:off x="4800600" y="914401"/>
          <a:ext cx="2038350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Bitmap Image" r:id="rId10" imgW="1486107" imgH="1190476" progId="PBrush">
                  <p:embed/>
                </p:oleObj>
              </mc:Choice>
              <mc:Fallback>
                <p:oleObj name="Bitmap Image" r:id="rId10" imgW="1486107" imgH="1190476" progId="PBrush">
                  <p:embed/>
                  <p:pic>
                    <p:nvPicPr>
                      <p:cNvPr id="3380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914401"/>
                        <a:ext cx="2038350" cy="162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3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33804" name="Object 4"/>
          <p:cNvGraphicFramePr>
            <a:graphicFrameLocks noChangeAspect="1"/>
          </p:cNvGraphicFramePr>
          <p:nvPr/>
        </p:nvGraphicFramePr>
        <p:xfrm>
          <a:off x="4876800" y="3048001"/>
          <a:ext cx="169545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Bitmap Image" r:id="rId12" imgW="1448002" imgH="1314286" progId="PBrush">
                  <p:embed/>
                </p:oleObj>
              </mc:Choice>
              <mc:Fallback>
                <p:oleObj name="Bitmap Image" r:id="rId12" imgW="1448002" imgH="1314286" progId="PBrush">
                  <p:embed/>
                  <p:pic>
                    <p:nvPicPr>
                      <p:cNvPr id="338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048001"/>
                        <a:ext cx="1695450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5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3806" name="Rectangle 1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33807" name="Object 6"/>
          <p:cNvGraphicFramePr>
            <a:graphicFrameLocks noChangeAspect="1"/>
          </p:cNvGraphicFramePr>
          <p:nvPr/>
        </p:nvGraphicFramePr>
        <p:xfrm>
          <a:off x="5715001" y="5353051"/>
          <a:ext cx="1933575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Bitmap Image" r:id="rId14" imgW="1390844" imgH="1019048" progId="PBrush">
                  <p:embed/>
                </p:oleObj>
              </mc:Choice>
              <mc:Fallback>
                <p:oleObj name="Bitmap Image" r:id="rId14" imgW="1390844" imgH="1019048" progId="PBrush">
                  <p:embed/>
                  <p:pic>
                    <p:nvPicPr>
                      <p:cNvPr id="3380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5353051"/>
                        <a:ext cx="1933575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8" name="TextBox 1"/>
          <p:cNvSpPr txBox="1">
            <a:spLocks noChangeArrowheads="1"/>
          </p:cNvSpPr>
          <p:nvPr/>
        </p:nvSpPr>
        <p:spPr bwMode="auto">
          <a:xfrm>
            <a:off x="1828800" y="465138"/>
            <a:ext cx="228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Ver la tele</a:t>
            </a:r>
          </a:p>
        </p:txBody>
      </p:sp>
      <p:sp>
        <p:nvSpPr>
          <p:cNvPr id="33809" name="TextBox 17"/>
          <p:cNvSpPr txBox="1">
            <a:spLocks noChangeArrowheads="1"/>
          </p:cNvSpPr>
          <p:nvPr/>
        </p:nvSpPr>
        <p:spPr bwMode="auto">
          <a:xfrm>
            <a:off x="4572000" y="465138"/>
            <a:ext cx="228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Patinar en linea</a:t>
            </a:r>
          </a:p>
        </p:txBody>
      </p:sp>
      <p:sp>
        <p:nvSpPr>
          <p:cNvPr id="33810" name="TextBox 18"/>
          <p:cNvSpPr txBox="1">
            <a:spLocks noChangeArrowheads="1"/>
          </p:cNvSpPr>
          <p:nvPr/>
        </p:nvSpPr>
        <p:spPr bwMode="auto">
          <a:xfrm>
            <a:off x="7815263" y="1095375"/>
            <a:ext cx="2786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Montar en bicicleta</a:t>
            </a:r>
          </a:p>
        </p:txBody>
      </p:sp>
      <p:sp>
        <p:nvSpPr>
          <p:cNvPr id="33811" name="TextBox 19"/>
          <p:cNvSpPr txBox="1">
            <a:spLocks noChangeArrowheads="1"/>
          </p:cNvSpPr>
          <p:nvPr/>
        </p:nvSpPr>
        <p:spPr bwMode="auto">
          <a:xfrm>
            <a:off x="7708901" y="3567113"/>
            <a:ext cx="293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Jugar videojuegos</a:t>
            </a:r>
          </a:p>
        </p:txBody>
      </p:sp>
      <p:sp>
        <p:nvSpPr>
          <p:cNvPr id="33812" name="TextBox 20"/>
          <p:cNvSpPr txBox="1">
            <a:spLocks noChangeArrowheads="1"/>
          </p:cNvSpPr>
          <p:nvPr/>
        </p:nvSpPr>
        <p:spPr bwMode="auto">
          <a:xfrm>
            <a:off x="4572000" y="2647950"/>
            <a:ext cx="228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Tocar la guitarra</a:t>
            </a:r>
          </a:p>
        </p:txBody>
      </p:sp>
      <p:sp>
        <p:nvSpPr>
          <p:cNvPr id="33813" name="TextBox 21"/>
          <p:cNvSpPr txBox="1">
            <a:spLocks noChangeArrowheads="1"/>
          </p:cNvSpPr>
          <p:nvPr/>
        </p:nvSpPr>
        <p:spPr bwMode="auto">
          <a:xfrm>
            <a:off x="1546225" y="2787650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Usar la computadora</a:t>
            </a:r>
          </a:p>
        </p:txBody>
      </p:sp>
      <p:sp>
        <p:nvSpPr>
          <p:cNvPr id="33814" name="TextBox 22"/>
          <p:cNvSpPr txBox="1">
            <a:spLocks noChangeArrowheads="1"/>
          </p:cNvSpPr>
          <p:nvPr/>
        </p:nvSpPr>
        <p:spPr bwMode="auto">
          <a:xfrm>
            <a:off x="1600200" y="4953000"/>
            <a:ext cx="266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Hablar por teléfono</a:t>
            </a:r>
          </a:p>
        </p:txBody>
      </p:sp>
      <p:sp>
        <p:nvSpPr>
          <p:cNvPr id="33815" name="TextBox 23"/>
          <p:cNvSpPr txBox="1">
            <a:spLocks noChangeArrowheads="1"/>
          </p:cNvSpPr>
          <p:nvPr/>
        </p:nvSpPr>
        <p:spPr bwMode="auto">
          <a:xfrm>
            <a:off x="5181600" y="5029200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Leer revistas</a:t>
            </a:r>
          </a:p>
        </p:txBody>
      </p:sp>
    </p:spTree>
    <p:extLst>
      <p:ext uri="{BB962C8B-B14F-4D97-AF65-F5344CB8AC3E}">
        <p14:creationId xmlns:p14="http://schemas.microsoft.com/office/powerpoint/2010/main" val="1936266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5845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5846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5847" name="Rectangle 1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35849" name="Object 7"/>
          <p:cNvGraphicFramePr>
            <a:graphicFrameLocks noChangeAspect="1"/>
          </p:cNvGraphicFramePr>
          <p:nvPr/>
        </p:nvGraphicFramePr>
        <p:xfrm>
          <a:off x="1820863" y="704850"/>
          <a:ext cx="2286000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Bitmap Image" r:id="rId4" imgW="1219370" imgH="1514686" progId="PBrush">
                  <p:embed/>
                </p:oleObj>
              </mc:Choice>
              <mc:Fallback>
                <p:oleObj name="Bitmap Image" r:id="rId4" imgW="1219370" imgH="1514686" progId="PBrush">
                  <p:embed/>
                  <p:pic>
                    <p:nvPicPr>
                      <p:cNvPr id="3584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0863" y="704850"/>
                        <a:ext cx="2286000" cy="284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0" name="Rectangle 1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35851" name="Object 3"/>
          <p:cNvGraphicFramePr>
            <a:graphicFrameLocks noChangeAspect="1"/>
          </p:cNvGraphicFramePr>
          <p:nvPr/>
        </p:nvGraphicFramePr>
        <p:xfrm>
          <a:off x="7526338" y="914400"/>
          <a:ext cx="2728912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Bitmap Image" r:id="rId6" imgW="1362265" imgH="1142857" progId="PBrush">
                  <p:embed/>
                </p:oleObj>
              </mc:Choice>
              <mc:Fallback>
                <p:oleObj name="Bitmap Image" r:id="rId6" imgW="1362265" imgH="1142857" progId="PBrush">
                  <p:embed/>
                  <p:pic>
                    <p:nvPicPr>
                      <p:cNvPr id="358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6338" y="914400"/>
                        <a:ext cx="2728912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2" name="Rectangle 1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35853" name="Object 4"/>
          <p:cNvGraphicFramePr>
            <a:graphicFrameLocks noChangeAspect="1"/>
          </p:cNvGraphicFramePr>
          <p:nvPr/>
        </p:nvGraphicFramePr>
        <p:xfrm>
          <a:off x="1855788" y="4953000"/>
          <a:ext cx="2017712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Bitmap Image" r:id="rId8" imgW="1419048" imgH="1343212" progId="PBrush">
                  <p:embed/>
                </p:oleObj>
              </mc:Choice>
              <mc:Fallback>
                <p:oleObj name="Bitmap Image" r:id="rId8" imgW="1419048" imgH="1343212" progId="PBrush">
                  <p:embed/>
                  <p:pic>
                    <p:nvPicPr>
                      <p:cNvPr id="3585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788" y="4953000"/>
                        <a:ext cx="2017712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4" name="Rectangle 1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5855" name="Rectangle 1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35856" name="Object 1"/>
          <p:cNvGraphicFramePr>
            <a:graphicFrameLocks noChangeAspect="1"/>
          </p:cNvGraphicFramePr>
          <p:nvPr/>
        </p:nvGraphicFramePr>
        <p:xfrm>
          <a:off x="4822825" y="2913064"/>
          <a:ext cx="2266950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Bitmap Image" r:id="rId10" imgW="1438095" imgH="1009791" progId="PBrush">
                  <p:embed/>
                </p:oleObj>
              </mc:Choice>
              <mc:Fallback>
                <p:oleObj name="Bitmap Image" r:id="rId10" imgW="1438095" imgH="1009791" progId="PBrush">
                  <p:embed/>
                  <p:pic>
                    <p:nvPicPr>
                      <p:cNvPr id="3585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825" y="2913064"/>
                        <a:ext cx="2266950" cy="159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7" name="TextBox 18"/>
          <p:cNvSpPr txBox="1">
            <a:spLocks noChangeArrowheads="1"/>
          </p:cNvSpPr>
          <p:nvPr/>
        </p:nvSpPr>
        <p:spPr bwMode="auto">
          <a:xfrm>
            <a:off x="1714500" y="285750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Jugar al baloncesto</a:t>
            </a:r>
          </a:p>
        </p:txBody>
      </p:sp>
      <p:sp>
        <p:nvSpPr>
          <p:cNvPr id="35858" name="TextBox 19"/>
          <p:cNvSpPr txBox="1">
            <a:spLocks noChangeArrowheads="1"/>
          </p:cNvSpPr>
          <p:nvPr/>
        </p:nvSpPr>
        <p:spPr bwMode="auto">
          <a:xfrm>
            <a:off x="7443788" y="514350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Trabajar</a:t>
            </a:r>
          </a:p>
        </p:txBody>
      </p:sp>
      <p:sp>
        <p:nvSpPr>
          <p:cNvPr id="35859" name="TextBox 20"/>
          <p:cNvSpPr txBox="1">
            <a:spLocks noChangeArrowheads="1"/>
          </p:cNvSpPr>
          <p:nvPr/>
        </p:nvSpPr>
        <p:spPr bwMode="auto">
          <a:xfrm>
            <a:off x="1524000" y="4481514"/>
            <a:ext cx="32766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Pasar tiempo con amigos</a:t>
            </a:r>
          </a:p>
        </p:txBody>
      </p:sp>
      <p:sp>
        <p:nvSpPr>
          <p:cNvPr id="35860" name="TextBox 21"/>
          <p:cNvSpPr txBox="1">
            <a:spLocks noChangeArrowheads="1"/>
          </p:cNvSpPr>
          <p:nvPr/>
        </p:nvSpPr>
        <p:spPr bwMode="auto">
          <a:xfrm>
            <a:off x="7594600" y="6146800"/>
            <a:ext cx="307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Usar el (teléfono) celular</a:t>
            </a:r>
          </a:p>
        </p:txBody>
      </p:sp>
      <p:pic>
        <p:nvPicPr>
          <p:cNvPr id="35861" name="Picture 53" descr="Image result for play on iphone clipart black and whit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464" y="4037014"/>
            <a:ext cx="2109787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62" name="TextBox 21"/>
          <p:cNvSpPr txBox="1">
            <a:spLocks noChangeArrowheads="1"/>
          </p:cNvSpPr>
          <p:nvPr/>
        </p:nvSpPr>
        <p:spPr bwMode="auto">
          <a:xfrm>
            <a:off x="4419600" y="2586038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Ir a la escuela</a:t>
            </a:r>
          </a:p>
        </p:txBody>
      </p:sp>
    </p:spTree>
    <p:extLst>
      <p:ext uri="{BB962C8B-B14F-4D97-AF65-F5344CB8AC3E}">
        <p14:creationId xmlns:p14="http://schemas.microsoft.com/office/powerpoint/2010/main" val="3528980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ACD53-FE1B-4580-84FE-D92E97DCA0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1447800"/>
            <a:ext cx="7851648" cy="1828800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en-US" sz="7200" dirty="0">
                <a:latin typeface="+mn-lt"/>
              </a:rPr>
              <a:t>GUSTAR</a:t>
            </a:r>
          </a:p>
        </p:txBody>
      </p:sp>
      <p:sp>
        <p:nvSpPr>
          <p:cNvPr id="37891" name="Subtitle 2"/>
          <p:cNvSpPr>
            <a:spLocks noGrp="1"/>
          </p:cNvSpPr>
          <p:nvPr>
            <p:ph type="subTitle" idx="1"/>
          </p:nvPr>
        </p:nvSpPr>
        <p:spPr>
          <a:xfrm>
            <a:off x="2057400" y="3276600"/>
            <a:ext cx="7854950" cy="1752600"/>
          </a:xfrm>
        </p:spPr>
        <p:txBody>
          <a:bodyPr/>
          <a:lstStyle/>
          <a:p>
            <a:r>
              <a:rPr lang="en-US" altLang="en-US"/>
              <a:t>(Not really “to like”)</a:t>
            </a:r>
          </a:p>
        </p:txBody>
      </p:sp>
    </p:spTree>
    <p:extLst>
      <p:ext uri="{BB962C8B-B14F-4D97-AF65-F5344CB8AC3E}">
        <p14:creationId xmlns:p14="http://schemas.microsoft.com/office/powerpoint/2010/main" val="3663701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CACBE-7902-463C-B342-2B3BE28B1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1981200"/>
            <a:ext cx="8305800" cy="3124200"/>
          </a:xfrm>
          <a:extLst/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¿</a:t>
            </a:r>
            <a:r>
              <a:rPr lang="en-US" dirty="0" err="1">
                <a:latin typeface="+mn-lt"/>
              </a:rPr>
              <a:t>Qué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gusta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hacer</a:t>
            </a:r>
            <a:r>
              <a:rPr lang="en-US" dirty="0">
                <a:latin typeface="+mn-lt"/>
              </a:rPr>
              <a:t>?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	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	-What do you like to do?</a:t>
            </a: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25526"/>
            <a:ext cx="1447800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0" y="5273675"/>
            <a:ext cx="1193800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8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6" y="5248275"/>
            <a:ext cx="120332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10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300" y="4705351"/>
            <a:ext cx="10287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3" name="AutoShape 12" descr="Image result for play sports clipart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39944" name="Picture 14" descr="Image result for play sports clipar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962525"/>
            <a:ext cx="24384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5" name="Picture 16" descr="Image result for paint clip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4926" y="728664"/>
            <a:ext cx="17430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6" name="Picture 20" descr="Related imag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614" y="938214"/>
            <a:ext cx="1843087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7" name="Picture 22" descr="Image result for listen to music clipar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855" y="2697667"/>
            <a:ext cx="20574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8" name="Picture 24" descr="Image result for play video games clipart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789" y="1066800"/>
            <a:ext cx="1995487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4167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2D569-D08F-42CE-A67E-135F993F7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-131619"/>
            <a:ext cx="9144000" cy="1447800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GUSTAR = To be pleasing to (to like)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DB0FC434-8CFA-4738-854F-6425E4DB1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935164"/>
            <a:ext cx="8686800" cy="43894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verb “</a:t>
            </a:r>
            <a:r>
              <a:rPr lang="en-US" altLang="en-US" b="1" i="1" dirty="0" err="1"/>
              <a:t>gustar</a:t>
            </a:r>
            <a:r>
              <a:rPr lang="en-US" altLang="en-US" b="1" i="1" dirty="0"/>
              <a:t>” </a:t>
            </a:r>
            <a:r>
              <a:rPr lang="en-US" altLang="en-US" i="1" dirty="0"/>
              <a:t>can</a:t>
            </a:r>
            <a:r>
              <a:rPr lang="en-US" altLang="en-US" b="1" i="1" dirty="0"/>
              <a:t> NOT </a:t>
            </a:r>
            <a:r>
              <a:rPr lang="en-US" altLang="en-US" i="1" dirty="0"/>
              <a:t>be</a:t>
            </a:r>
            <a:r>
              <a:rPr lang="en-US" altLang="en-US" b="1" i="1" dirty="0"/>
              <a:t> </a:t>
            </a:r>
            <a:r>
              <a:rPr lang="en-US" altLang="en-US" i="1" dirty="0"/>
              <a:t>translated literally to mean “to like.” </a:t>
            </a:r>
          </a:p>
          <a:p>
            <a:pPr eaLnBrk="1" hangingPunct="1">
              <a:defRPr/>
            </a:pPr>
            <a:endParaRPr lang="en-US" altLang="en-US" i="1" dirty="0"/>
          </a:p>
          <a:p>
            <a:pPr eaLnBrk="1" hangingPunct="1">
              <a:defRPr/>
            </a:pPr>
            <a:r>
              <a:rPr lang="en-US" altLang="en-US" i="1" dirty="0"/>
              <a:t>“</a:t>
            </a:r>
            <a:r>
              <a:rPr lang="en-US" altLang="en-US" i="1" dirty="0" err="1"/>
              <a:t>Gustar</a:t>
            </a:r>
            <a:r>
              <a:rPr lang="en-US" altLang="en-US" i="1" dirty="0"/>
              <a:t>” really means:</a:t>
            </a:r>
          </a:p>
          <a:p>
            <a:pPr marL="393700" lvl="1" indent="0">
              <a:buNone/>
              <a:defRPr/>
            </a:pPr>
            <a:r>
              <a:rPr lang="en-US" altLang="en-US" b="1" i="1" dirty="0"/>
              <a:t>something/somebody is pleasing to (a person)</a:t>
            </a:r>
          </a:p>
          <a:p>
            <a:pPr marL="393700" lvl="1" indent="0">
              <a:buNone/>
              <a:defRPr/>
            </a:pPr>
            <a:endParaRPr lang="en-US" altLang="en-US" b="1" i="1" dirty="0"/>
          </a:p>
          <a:p>
            <a:pPr lvl="1" eaLnBrk="1" hangingPunct="1">
              <a:defRPr/>
            </a:pPr>
            <a:r>
              <a:rPr lang="en-US" altLang="en-US" dirty="0"/>
              <a:t>I like apples = Apples are pleasing </a:t>
            </a:r>
            <a:r>
              <a:rPr lang="en-US" altLang="en-US" b="1" dirty="0"/>
              <a:t>to me</a:t>
            </a:r>
            <a:r>
              <a:rPr lang="en-US" altLang="en-US" dirty="0"/>
              <a:t>.</a:t>
            </a:r>
          </a:p>
          <a:p>
            <a:pPr lvl="1" eaLnBrk="1" hangingPunct="1">
              <a:defRPr/>
            </a:pPr>
            <a:r>
              <a:rPr lang="en-US" altLang="en-US" dirty="0"/>
              <a:t>Casey likes to swim = Swimming is pleasing </a:t>
            </a:r>
            <a:r>
              <a:rPr lang="en-US" altLang="en-US" b="1" dirty="0"/>
              <a:t>to Casey</a:t>
            </a:r>
            <a:r>
              <a:rPr lang="en-US" altLang="en-US" dirty="0"/>
              <a:t>.</a:t>
            </a:r>
          </a:p>
          <a:p>
            <a:pPr lvl="1" eaLnBrk="1" hangingPunct="1">
              <a:defRPr/>
            </a:pPr>
            <a:r>
              <a:rPr lang="en-US" altLang="en-US" dirty="0"/>
              <a:t>We like pizza = Pizza is pleasing </a:t>
            </a:r>
            <a:r>
              <a:rPr lang="en-US" altLang="en-US" b="1" dirty="0"/>
              <a:t>to us</a:t>
            </a:r>
            <a:r>
              <a:rPr lang="en-US" altLang="en-US" dirty="0"/>
              <a:t>.</a:t>
            </a:r>
          </a:p>
          <a:p>
            <a:pPr lvl="1" eaLnBrk="1" hangingPunct="1">
              <a:defRPr/>
            </a:pPr>
            <a:r>
              <a:rPr lang="en-US" altLang="en-US" dirty="0"/>
              <a:t>They like to watch tv = Watching tv is pleasing </a:t>
            </a:r>
            <a:r>
              <a:rPr lang="en-US" altLang="en-US" b="1" dirty="0"/>
              <a:t>to them.</a:t>
            </a:r>
            <a:endParaRPr lang="es-ES" altLang="en-US" b="1" dirty="0"/>
          </a:p>
          <a:p>
            <a:pPr marL="393700" lvl="1" indent="0">
              <a:buNone/>
              <a:defRPr/>
            </a:pPr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884485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C7D82-967C-4F66-95F6-DE8F3D77C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English vs. Spanish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1981200" y="1676400"/>
            <a:ext cx="8229600" cy="4648200"/>
          </a:xfrm>
        </p:spPr>
        <p:txBody>
          <a:bodyPr/>
          <a:lstStyle/>
          <a:p>
            <a:r>
              <a:rPr lang="en-US" altLang="en-US"/>
              <a:t>In English, the person (subject) is the one doing the liking.</a:t>
            </a:r>
          </a:p>
          <a:p>
            <a:pPr lvl="1"/>
            <a:r>
              <a:rPr lang="en-US" altLang="en-US"/>
              <a:t>Ex) I like chocolate.</a:t>
            </a:r>
          </a:p>
          <a:p>
            <a:pPr lvl="1"/>
            <a:r>
              <a:rPr lang="en-US" altLang="en-US"/>
              <a:t>Ex) We like to go to the movies.</a:t>
            </a:r>
          </a:p>
          <a:p>
            <a:endParaRPr lang="en-US" altLang="en-US"/>
          </a:p>
          <a:p>
            <a:r>
              <a:rPr lang="en-US" altLang="en-US"/>
              <a:t>In Spanish, the object is doing the action of “pleasing” the person.  The person is the receiver of the pleasure that the object gives.  So essentially, the sentences are read backwards.</a:t>
            </a:r>
          </a:p>
          <a:p>
            <a:pPr lvl="1"/>
            <a:r>
              <a:rPr lang="en-US" altLang="en-US"/>
              <a:t>Ex) Chocolate pleases me.</a:t>
            </a:r>
          </a:p>
          <a:p>
            <a:pPr lvl="1"/>
            <a:r>
              <a:rPr lang="en-US" altLang="en-US"/>
              <a:t>Ex) Going to the movies pleases us.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753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8229600" cy="1143000"/>
          </a:xfrm>
        </p:spPr>
        <p:txBody>
          <a:bodyPr/>
          <a:lstStyle/>
          <a:p>
            <a:pPr eaLnBrk="1" hangingPunct="1"/>
            <a:r>
              <a:rPr lang="es-ES" altLang="en-US">
                <a:latin typeface="Constantia" panose="02030602050306030303" pitchFamily="18" charset="0"/>
              </a:rPr>
              <a:t>A little Grammar…</a:t>
            </a:r>
            <a:endParaRPr lang="en-US" altLang="en-US">
              <a:latin typeface="Constantia" panose="0203060205030603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2A1CB-7356-4769-BCDF-371C9A2A9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2438400"/>
            <a:ext cx="8991600" cy="4876800"/>
          </a:xfrm>
        </p:spPr>
        <p:txBody>
          <a:bodyPr>
            <a:normAutofit fontScale="25000" lnSpcReduction="20000"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endParaRPr lang="en-US" sz="1280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800" dirty="0"/>
              <a:t>Me = (to me) 			Nos  = (to us)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sz="1280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800" dirty="0" err="1"/>
              <a:t>Te</a:t>
            </a:r>
            <a:r>
              <a:rPr lang="en-US" sz="12800" dirty="0"/>
              <a:t> = 	(to you inf.)</a:t>
            </a:r>
            <a:r>
              <a:rPr lang="es-ES" sz="12800" dirty="0"/>
              <a:t>		Os = (</a:t>
            </a:r>
            <a:r>
              <a:rPr lang="es-ES" sz="12800" dirty="0" err="1"/>
              <a:t>to</a:t>
            </a:r>
            <a:r>
              <a:rPr lang="es-ES" sz="12800" dirty="0"/>
              <a:t> </a:t>
            </a:r>
            <a:r>
              <a:rPr lang="es-ES" sz="12800" dirty="0" err="1"/>
              <a:t>y’all</a:t>
            </a:r>
            <a:r>
              <a:rPr lang="es-ES" sz="12800" dirty="0"/>
              <a:t>) **</a:t>
            </a:r>
            <a:r>
              <a:rPr lang="es-ES" sz="12800" dirty="0" err="1"/>
              <a:t>Spain</a:t>
            </a:r>
            <a:endParaRPr lang="es-ES" sz="1280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s-ES" sz="1280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800" dirty="0"/>
              <a:t>		  (to him)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800" dirty="0"/>
              <a:t> 		  (to her) 			            (to them)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800" dirty="0"/>
              <a:t>		  (to you formal) 	 	   (to you all)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800" dirty="0"/>
              <a:t>		  (to “it”)			</a:t>
            </a:r>
          </a:p>
        </p:txBody>
      </p:sp>
      <p:sp>
        <p:nvSpPr>
          <p:cNvPr id="44036" name="TextBox 1"/>
          <p:cNvSpPr txBox="1">
            <a:spLocks noChangeArrowheads="1"/>
          </p:cNvSpPr>
          <p:nvPr/>
        </p:nvSpPr>
        <p:spPr bwMode="auto">
          <a:xfrm>
            <a:off x="1584325" y="5449888"/>
            <a:ext cx="838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latin typeface="Constantia" panose="02030602050306030303" pitchFamily="18" charset="0"/>
              </a:rPr>
              <a:t>Le 				   	Les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98446945-5B25-41F6-8BC4-187C7143850F}"/>
              </a:ext>
            </a:extLst>
          </p:cNvPr>
          <p:cNvSpPr/>
          <p:nvPr/>
        </p:nvSpPr>
        <p:spPr>
          <a:xfrm>
            <a:off x="2286000" y="4903788"/>
            <a:ext cx="381000" cy="1676400"/>
          </a:xfrm>
          <a:prstGeom prst="leftBrace">
            <a:avLst>
              <a:gd name="adj1" fmla="val 59078"/>
              <a:gd name="adj2" fmla="val 50839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6C001511-D345-4BFC-B14A-78C1C481B4B0}"/>
              </a:ext>
            </a:extLst>
          </p:cNvPr>
          <p:cNvSpPr/>
          <p:nvPr/>
        </p:nvSpPr>
        <p:spPr>
          <a:xfrm>
            <a:off x="7086600" y="5459414"/>
            <a:ext cx="228600" cy="585787"/>
          </a:xfrm>
          <a:prstGeom prst="leftBrace">
            <a:avLst>
              <a:gd name="adj1" fmla="val 110000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39" name="TextBox 5"/>
          <p:cNvSpPr txBox="1">
            <a:spLocks noChangeArrowheads="1"/>
          </p:cNvSpPr>
          <p:nvPr/>
        </p:nvSpPr>
        <p:spPr bwMode="auto">
          <a:xfrm>
            <a:off x="1524000" y="1417639"/>
            <a:ext cx="91440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ES" altLang="en-US" sz="2000">
                <a:latin typeface="Constantia" panose="02030602050306030303" pitchFamily="18" charset="0"/>
              </a:rPr>
              <a:t>To use the verb GUSTAR correctly, you need </a:t>
            </a:r>
            <a:r>
              <a:rPr lang="en-US" altLang="en-US" sz="2000">
                <a:latin typeface="Constantia" panose="02030602050306030303" pitchFamily="18" charset="0"/>
              </a:rPr>
              <a:t>to use Indirect Object Pronouns instead of the Subject Pronouns you have grown used to because we are now receivers rather than the ones doing the action.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3151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13" ma:contentTypeDescription="Create a new document." ma:contentTypeScope="" ma:versionID="aabaab56e484b8749c3163d4e15740e3">
  <xsd:schema xmlns:xsd="http://www.w3.org/2001/XMLSchema" xmlns:xs="http://www.w3.org/2001/XMLSchema" xmlns:p="http://schemas.microsoft.com/office/2006/metadata/properties" xmlns:ns2="7054d92a-f9bd-4a27-ac5f-eeceb6ec5622" xmlns:ns3="33f9c857-4026-4e87-b366-f0dccd7f7974" targetNamespace="http://schemas.microsoft.com/office/2006/metadata/properties" ma:root="true" ma:fieldsID="c067a75919bd5b892bcdcc4662e5ba2c" ns2:_="" ns3:_="">
    <xsd:import namespace="7054d92a-f9bd-4a27-ac5f-eeceb6ec5622"/>
    <xsd:import namespace="33f9c857-4026-4e87-b366-f0dccd7f79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c857-4026-4e87-b366-f0dccd7f7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7EF9E4-4B2F-46D1-A17D-E71CEF427D9D}"/>
</file>

<file path=customXml/itemProps2.xml><?xml version="1.0" encoding="utf-8"?>
<ds:datastoreItem xmlns:ds="http://schemas.openxmlformats.org/officeDocument/2006/customXml" ds:itemID="{D1D27E9D-8964-45EA-873C-8592ED5BF743}"/>
</file>

<file path=customXml/itemProps3.xml><?xml version="1.0" encoding="utf-8"?>
<ds:datastoreItem xmlns:ds="http://schemas.openxmlformats.org/officeDocument/2006/customXml" ds:itemID="{DD16800F-D0DE-4C1D-89A0-8DC5C5A93A75}"/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587</Words>
  <Application>Microsoft Office PowerPoint</Application>
  <PresentationFormat>Widescreen</PresentationFormat>
  <Paragraphs>128</Paragraphs>
  <Slides>15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Constantia</vt:lpstr>
      <vt:lpstr>Wingdings</vt:lpstr>
      <vt:lpstr>Wingdings 2</vt:lpstr>
      <vt:lpstr>Office Theme</vt:lpstr>
      <vt:lpstr>Bitmap Image</vt:lpstr>
      <vt:lpstr>Phones in the pockets!  Warm Up  Look at your new vocab sheet – what are 3 activities you like to do? (write the Spanish words)</vt:lpstr>
      <vt:lpstr>Ch. 1A Infinitive Verbs</vt:lpstr>
      <vt:lpstr>PowerPoint Presentation</vt:lpstr>
      <vt:lpstr>PowerPoint Presentation</vt:lpstr>
      <vt:lpstr>GUSTAR</vt:lpstr>
      <vt:lpstr>¿Qué te gusta hacer?    -What do you like to do?</vt:lpstr>
      <vt:lpstr>   GUSTAR = To be pleasing to (to like) </vt:lpstr>
      <vt:lpstr>English vs. Spanish</vt:lpstr>
      <vt:lpstr>A little Grammar…</vt:lpstr>
      <vt:lpstr>The simple answer…</vt:lpstr>
      <vt:lpstr>Examples with infinitive verbs</vt:lpstr>
      <vt:lpstr>More examples with infinitive verbs</vt:lpstr>
      <vt:lpstr>Multiple activities / verbs </vt:lpstr>
      <vt:lpstr>Now you try…</vt:lpstr>
      <vt:lpstr>Answers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  List 3 activities in Spanish you like to do.  (Use the purple vocab sheet to help you out) </dc:title>
  <dc:creator>Sarah Bowers</dc:creator>
  <cp:lastModifiedBy>Andrea Radford</cp:lastModifiedBy>
  <cp:revision>6</cp:revision>
  <dcterms:created xsi:type="dcterms:W3CDTF">2018-03-05T21:27:51Z</dcterms:created>
  <dcterms:modified xsi:type="dcterms:W3CDTF">2019-09-16T15:42:25Z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0x0101008FBA08DDD1A917498AC7B4DCB8B97810</vt:lpwstr>
  </property>
</Properties>
</file>