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738" r:id="rId6"/>
  </p:sldMasterIdLst>
  <p:handoutMasterIdLst>
    <p:handoutMasterId r:id="rId27"/>
  </p:handoutMasterIdLst>
  <p:sldIdLst>
    <p:sldId id="258" r:id="rId7"/>
    <p:sldId id="298" r:id="rId8"/>
    <p:sldId id="299" r:id="rId9"/>
    <p:sldId id="300" r:id="rId10"/>
    <p:sldId id="30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60" r:id="rId21"/>
    <p:sldId id="259" r:id="rId22"/>
    <p:sldId id="261" r:id="rId23"/>
    <p:sldId id="271" r:id="rId24"/>
    <p:sldId id="272" r:id="rId25"/>
    <p:sldId id="302" r:id="rId26"/>
  </p:sldIdLst>
  <p:sldSz cx="9144000" cy="6858000" type="screen4x3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en Erwin" userId="8f50f7a6-8367-4c71-929b-52de566c1a5c" providerId="ADAL" clId="{AC970B94-9FE9-4F2B-AFD7-F1A02A6687E7}"/>
    <pc:docChg chg="modSld">
      <pc:chgData name="Aaren Erwin" userId="8f50f7a6-8367-4c71-929b-52de566c1a5c" providerId="ADAL" clId="{AC970B94-9FE9-4F2B-AFD7-F1A02A6687E7}" dt="2021-04-12T13:20:51.124" v="52" actId="20577"/>
      <pc:docMkLst>
        <pc:docMk/>
      </pc:docMkLst>
      <pc:sldChg chg="modSp mod">
        <pc:chgData name="Aaren Erwin" userId="8f50f7a6-8367-4c71-929b-52de566c1a5c" providerId="ADAL" clId="{AC970B94-9FE9-4F2B-AFD7-F1A02A6687E7}" dt="2021-04-12T13:12:04.581" v="51" actId="20577"/>
        <pc:sldMkLst>
          <pc:docMk/>
          <pc:sldMk cId="0" sldId="259"/>
        </pc:sldMkLst>
        <pc:spChg chg="mod">
          <ac:chgData name="Aaren Erwin" userId="8f50f7a6-8367-4c71-929b-52de566c1a5c" providerId="ADAL" clId="{AC970B94-9FE9-4F2B-AFD7-F1A02A6687E7}" dt="2021-04-12T13:11:41.996" v="11" actId="20577"/>
          <ac:spMkLst>
            <pc:docMk/>
            <pc:sldMk cId="0" sldId="259"/>
            <ac:spMk id="10242" creationId="{00000000-0000-0000-0000-000000000000}"/>
          </ac:spMkLst>
        </pc:spChg>
        <pc:spChg chg="mod">
          <ac:chgData name="Aaren Erwin" userId="8f50f7a6-8367-4c71-929b-52de566c1a5c" providerId="ADAL" clId="{AC970B94-9FE9-4F2B-AFD7-F1A02A6687E7}" dt="2021-04-12T13:12:04.581" v="51" actId="20577"/>
          <ac:spMkLst>
            <pc:docMk/>
            <pc:sldMk cId="0" sldId="259"/>
            <ac:spMk id="10243" creationId="{00000000-0000-0000-0000-000000000000}"/>
          </ac:spMkLst>
        </pc:spChg>
      </pc:sldChg>
      <pc:sldChg chg="modSp mod">
        <pc:chgData name="Aaren Erwin" userId="8f50f7a6-8367-4c71-929b-52de566c1a5c" providerId="ADAL" clId="{AC970B94-9FE9-4F2B-AFD7-F1A02A6687E7}" dt="2021-04-12T13:20:51.124" v="52" actId="20577"/>
        <pc:sldMkLst>
          <pc:docMk/>
          <pc:sldMk cId="2686329324" sldId="302"/>
        </pc:sldMkLst>
        <pc:spChg chg="mod">
          <ac:chgData name="Aaren Erwin" userId="8f50f7a6-8367-4c71-929b-52de566c1a5c" providerId="ADAL" clId="{AC970B94-9FE9-4F2B-AFD7-F1A02A6687E7}" dt="2021-04-12T13:20:51.124" v="52" actId="20577"/>
          <ac:spMkLst>
            <pc:docMk/>
            <pc:sldMk cId="2686329324" sldId="302"/>
            <ac:spMk id="3" creationId="{BF364650-FB30-435F-9E70-366FE5AB0239}"/>
          </ac:spMkLst>
        </pc:spChg>
      </pc:sldChg>
    </pc:docChg>
  </pc:docChgLst>
  <pc:docChgLst>
    <pc:chgData name="Aaren Erwin" userId="8f50f7a6-8367-4c71-929b-52de566c1a5c" providerId="ADAL" clId="{BA23BB12-92BC-4BCB-BE85-E988AF5AB4BA}"/>
    <pc:docChg chg="modSld sldOrd">
      <pc:chgData name="Aaren Erwin" userId="8f50f7a6-8367-4c71-929b-52de566c1a5c" providerId="ADAL" clId="{BA23BB12-92BC-4BCB-BE85-E988AF5AB4BA}" dt="2021-04-11T18:51:14.080" v="1"/>
      <pc:docMkLst>
        <pc:docMk/>
      </pc:docMkLst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62"/>
        </pc:sldMkLst>
      </pc:sldChg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63"/>
        </pc:sldMkLst>
      </pc:sldChg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64"/>
        </pc:sldMkLst>
      </pc:sldChg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65"/>
        </pc:sldMkLst>
      </pc:sldChg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66"/>
        </pc:sldMkLst>
      </pc:sldChg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67"/>
        </pc:sldMkLst>
      </pc:sldChg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68"/>
        </pc:sldMkLst>
      </pc:sldChg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69"/>
        </pc:sldMkLst>
      </pc:sldChg>
      <pc:sldChg chg="ord">
        <pc:chgData name="Aaren Erwin" userId="8f50f7a6-8367-4c71-929b-52de566c1a5c" providerId="ADAL" clId="{BA23BB12-92BC-4BCB-BE85-E988AF5AB4BA}" dt="2021-04-11T18:51:14.080" v="1"/>
        <pc:sldMkLst>
          <pc:docMk/>
          <pc:sldMk cId="0" sldId="270"/>
        </pc:sldMkLst>
      </pc:sldChg>
    </pc:docChg>
  </pc:docChgLst>
  <pc:docChgLst>
    <pc:chgData name="Devinder Rodriguez" userId="93440272-e0c6-472d-ac68-99fe77458d05" providerId="ADAL" clId="{DD0EE512-0ECB-4F7E-A710-75922D8379D6}"/>
    <pc:docChg chg="modSld sldOrd">
      <pc:chgData name="Devinder Rodriguez" userId="93440272-e0c6-472d-ac68-99fe77458d05" providerId="ADAL" clId="{DD0EE512-0ECB-4F7E-A710-75922D8379D6}" dt="2020-11-17T18:32:01.487" v="0"/>
      <pc:docMkLst>
        <pc:docMk/>
      </pc:docMkLst>
      <pc:sldChg chg="ord">
        <pc:chgData name="Devinder Rodriguez" userId="93440272-e0c6-472d-ac68-99fe77458d05" providerId="ADAL" clId="{DD0EE512-0ECB-4F7E-A710-75922D8379D6}" dt="2020-11-17T18:32:01.487" v="0"/>
        <pc:sldMkLst>
          <pc:docMk/>
          <pc:sldMk cId="0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F1A50-BC15-4E74-AF61-1896EBAB367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8F981-1A21-4D4D-AA2A-DED0495F4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93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4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43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9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5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08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1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5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BBC9AC-EA37-F54B-AA0C-5545A1976DA7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9C47F-0BEC-9941-B826-3B91A17A0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achary-jones.com/spanish/images/reflexivos/banars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 </a:t>
            </a:r>
            <a:r>
              <a:rPr lang="en-US" err="1"/>
              <a:t>reflexivos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8006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3400"/>
              <a:t>You use the reflexive when the action is being done to the person you are describing.  For example: I wash myself.</a:t>
            </a:r>
          </a:p>
          <a:p>
            <a:endParaRPr lang="en-US" sz="3400"/>
          </a:p>
          <a:p>
            <a:r>
              <a:rPr lang="en-US" sz="3400"/>
              <a:t>The infinitives have </a:t>
            </a:r>
            <a:r>
              <a:rPr lang="en-US" sz="3400" b="1" u="sng"/>
              <a:t>se</a:t>
            </a:r>
            <a:r>
              <a:rPr lang="en-US" sz="3400"/>
              <a:t> attached to them.  The </a:t>
            </a:r>
            <a:r>
              <a:rPr lang="en-US" sz="3400" b="1" u="sng"/>
              <a:t>se</a:t>
            </a:r>
            <a:r>
              <a:rPr lang="en-US" sz="3400"/>
              <a:t> changes based on the subject (who you are talking about).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cepillarse         B. cepillar</a:t>
            </a:r>
          </a:p>
        </p:txBody>
      </p:sp>
      <p:pic>
        <p:nvPicPr>
          <p:cNvPr id="3076" name="Picture 4" descr="pelo-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850" y="2614613"/>
            <a:ext cx="2589875" cy="3379787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afeitarse            B. afeitar</a:t>
            </a:r>
          </a:p>
        </p:txBody>
      </p:sp>
      <p:pic>
        <p:nvPicPr>
          <p:cNvPr id="4100" name="Picture 4" descr="menshav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071688"/>
            <a:ext cx="2736850" cy="410527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lavarse                B. lavar</a:t>
            </a:r>
          </a:p>
        </p:txBody>
      </p:sp>
      <p:pic>
        <p:nvPicPr>
          <p:cNvPr id="5124" name="Picture 4" descr="Washing-Soda_slideshow_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269" y="2028824"/>
            <a:ext cx="3269996" cy="4087495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ducharse               B. duchar</a:t>
            </a:r>
          </a:p>
        </p:txBody>
      </p:sp>
      <p:pic>
        <p:nvPicPr>
          <p:cNvPr id="6148" name="Picture 4" descr="comma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475" y="2243138"/>
            <a:ext cx="2857500" cy="3228975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maquillarse       B. Maquillar</a:t>
            </a:r>
          </a:p>
        </p:txBody>
      </p:sp>
      <p:pic>
        <p:nvPicPr>
          <p:cNvPr id="7172" name="Picture 4" descr="Make-up_artis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124" y="1846263"/>
            <a:ext cx="6032202" cy="402272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5439" y="465892"/>
            <a:ext cx="8611273" cy="5750559"/>
          </a:xfrm>
        </p:spPr>
        <p:txBody>
          <a:bodyPr>
            <a:noAutofit/>
          </a:bodyPr>
          <a:lstStyle/>
          <a:p>
            <a:r>
              <a:rPr lang="en-US" sz="3400"/>
              <a:t>Reflexive pronouns are placed before the verb:</a:t>
            </a:r>
          </a:p>
          <a:p>
            <a:pPr lvl="1" algn="ctr"/>
            <a:r>
              <a:rPr lang="en-US" sz="3400"/>
              <a:t>Lucy </a:t>
            </a:r>
            <a:r>
              <a:rPr lang="en-US" sz="3400" b="1" u="sng"/>
              <a:t>se </a:t>
            </a:r>
            <a:r>
              <a:rPr lang="en-US" sz="3400" b="1" u="sng" err="1"/>
              <a:t>levanta</a:t>
            </a:r>
            <a:r>
              <a:rPr lang="en-US" sz="3400"/>
              <a:t> a </a:t>
            </a:r>
            <a:r>
              <a:rPr lang="en-US" sz="3400" err="1"/>
              <a:t>las</a:t>
            </a:r>
            <a:r>
              <a:rPr lang="en-US" sz="3400"/>
              <a:t> </a:t>
            </a:r>
            <a:r>
              <a:rPr lang="en-US" sz="3400" err="1"/>
              <a:t>diez</a:t>
            </a:r>
            <a:r>
              <a:rPr lang="en-US" sz="3400"/>
              <a:t>.</a:t>
            </a:r>
          </a:p>
          <a:p>
            <a:pPr lvl="1"/>
            <a:endParaRPr lang="en-US" sz="3400"/>
          </a:p>
          <a:p>
            <a:pPr lvl="1" algn="ctr"/>
            <a:r>
              <a:rPr lang="en-US" sz="3400"/>
              <a:t>Pronouns are:</a:t>
            </a:r>
          </a:p>
          <a:p>
            <a:pPr lvl="2" algn="ctr"/>
            <a:r>
              <a:rPr lang="en-US" sz="3400"/>
              <a:t>Me                    </a:t>
            </a:r>
          </a:p>
          <a:p>
            <a:pPr lvl="2" algn="ctr"/>
            <a:r>
              <a:rPr lang="en-US" sz="3400"/>
              <a:t>Te</a:t>
            </a:r>
          </a:p>
          <a:p>
            <a:pPr lvl="2" algn="ctr"/>
            <a:r>
              <a:rPr lang="en-US" sz="3400"/>
              <a:t>Se</a:t>
            </a:r>
          </a:p>
          <a:p>
            <a:pPr lvl="2" algn="ctr"/>
            <a:r>
              <a:rPr lang="en-US" sz="3400"/>
              <a:t>Nos</a:t>
            </a:r>
          </a:p>
          <a:p>
            <a:pPr lvl="2" algn="ctr"/>
            <a:r>
              <a:rPr lang="en-US" sz="3400" err="1"/>
              <a:t>Os</a:t>
            </a:r>
            <a:endParaRPr lang="en-US" sz="3400"/>
          </a:p>
          <a:p>
            <a:pPr lvl="2" algn="ctr"/>
            <a:r>
              <a:rPr lang="en-US" sz="3400"/>
              <a:t>Se</a:t>
            </a:r>
          </a:p>
          <a:p>
            <a:endParaRPr lang="en-US" sz="3400"/>
          </a:p>
          <a:p>
            <a:endParaRPr lang="en-US" sz="3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secarse</a:t>
            </a:r>
            <a:r>
              <a:rPr lang="en-US" dirty="0"/>
              <a:t> (to dry off)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880360" y="2045433"/>
            <a:ext cx="3429000" cy="4525963"/>
          </a:xfrm>
        </p:spPr>
        <p:txBody>
          <a:bodyPr/>
          <a:lstStyle/>
          <a:p>
            <a:r>
              <a:rPr lang="en-US" sz="3500" u="sng" dirty="0"/>
              <a:t>Me</a:t>
            </a:r>
            <a:r>
              <a:rPr lang="en-US" sz="3500" dirty="0"/>
              <a:t> seco </a:t>
            </a:r>
          </a:p>
          <a:p>
            <a:r>
              <a:rPr lang="en-US" sz="3500" u="sng" dirty="0" err="1"/>
              <a:t>Te</a:t>
            </a:r>
            <a:r>
              <a:rPr lang="en-US" sz="3500" dirty="0"/>
              <a:t> </a:t>
            </a:r>
            <a:r>
              <a:rPr lang="en-US" sz="3500" dirty="0" err="1"/>
              <a:t>secas</a:t>
            </a:r>
            <a:endParaRPr lang="en-US" sz="3500" dirty="0"/>
          </a:p>
          <a:p>
            <a:r>
              <a:rPr lang="en-US" sz="3500" u="sng" dirty="0"/>
              <a:t>Se</a:t>
            </a:r>
            <a:r>
              <a:rPr lang="en-US" sz="3500" dirty="0"/>
              <a:t> </a:t>
            </a:r>
            <a:r>
              <a:rPr lang="en-US" sz="3500" dirty="0" err="1"/>
              <a:t>seca</a:t>
            </a:r>
            <a:endParaRPr lang="en-US" sz="3500" dirty="0"/>
          </a:p>
          <a:p>
            <a:r>
              <a:rPr lang="en-US" sz="3500" u="sng" dirty="0"/>
              <a:t>Nos</a:t>
            </a:r>
            <a:r>
              <a:rPr lang="en-US" sz="3500" dirty="0"/>
              <a:t> </a:t>
            </a:r>
            <a:r>
              <a:rPr lang="en-US" sz="3500" dirty="0" err="1"/>
              <a:t>secamos</a:t>
            </a:r>
            <a:endParaRPr lang="en-US" sz="3500" dirty="0"/>
          </a:p>
          <a:p>
            <a:r>
              <a:rPr lang="en-US" sz="3500" u="sng" dirty="0" err="1"/>
              <a:t>Os</a:t>
            </a:r>
            <a:r>
              <a:rPr lang="en-US" sz="3500" dirty="0"/>
              <a:t> </a:t>
            </a:r>
            <a:r>
              <a:rPr lang="en-US" sz="3500" dirty="0" err="1"/>
              <a:t>secái</a:t>
            </a:r>
            <a:r>
              <a:rPr lang="en-US" sz="3500" dirty="0" err="1">
                <a:ea typeface="Arial" charset="0"/>
                <a:cs typeface="Arial" charset="0"/>
              </a:rPr>
              <a:t>s</a:t>
            </a:r>
            <a:endParaRPr lang="en-US" sz="3500" dirty="0">
              <a:ea typeface="Arial" charset="0"/>
              <a:cs typeface="Arial" charset="0"/>
            </a:endParaRPr>
          </a:p>
          <a:p>
            <a:r>
              <a:rPr lang="en-US" sz="3500" u="sng" dirty="0">
                <a:ea typeface="Arial" charset="0"/>
                <a:cs typeface="Arial" charset="0"/>
              </a:rPr>
              <a:t>Se</a:t>
            </a:r>
            <a:r>
              <a:rPr lang="en-US" sz="3500" dirty="0">
                <a:ea typeface="Arial" charset="0"/>
                <a:cs typeface="Arial" charset="0"/>
              </a:rPr>
              <a:t> </a:t>
            </a:r>
            <a:r>
              <a:rPr lang="en-US" sz="3500" dirty="0" err="1">
                <a:ea typeface="Arial" charset="0"/>
                <a:cs typeface="Arial" charset="0"/>
              </a:rPr>
              <a:t>secan</a:t>
            </a:r>
            <a:endParaRPr lang="en-US" sz="3500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1960"/>
            <a:ext cx="7543800" cy="843281"/>
          </a:xfrm>
        </p:spPr>
        <p:txBody>
          <a:bodyPr/>
          <a:lstStyle/>
          <a:p>
            <a:r>
              <a:rPr lang="en-US"/>
              <a:t>Los </a:t>
            </a:r>
            <a:r>
              <a:rPr lang="en-US" err="1"/>
              <a:t>reflexivos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59597"/>
            <a:ext cx="8229600" cy="4525963"/>
          </a:xfrm>
        </p:spPr>
        <p:txBody>
          <a:bodyPr/>
          <a:lstStyle/>
          <a:p>
            <a:r>
              <a:rPr lang="en-US" sz="3400" dirty="0"/>
              <a:t>When using a reflexive with a part of the body, use a definite article:</a:t>
            </a:r>
          </a:p>
          <a:p>
            <a:endParaRPr lang="en-US" sz="3400" dirty="0"/>
          </a:p>
          <a:p>
            <a:pPr lvl="1"/>
            <a:r>
              <a:rPr lang="en-US" sz="3400" dirty="0"/>
              <a:t>Me </a:t>
            </a:r>
            <a:r>
              <a:rPr lang="en-US" sz="3400" dirty="0" err="1"/>
              <a:t>lavo</a:t>
            </a:r>
            <a:r>
              <a:rPr lang="en-US" sz="3400" dirty="0"/>
              <a:t> </a:t>
            </a:r>
            <a:r>
              <a:rPr lang="en-US" sz="3400" b="1" u="sng" dirty="0"/>
              <a:t>el </a:t>
            </a:r>
            <a:r>
              <a:rPr lang="en-US" sz="3400" dirty="0" err="1"/>
              <a:t>pelo</a:t>
            </a:r>
            <a:r>
              <a:rPr lang="en-US" sz="3400" dirty="0"/>
              <a:t> con </a:t>
            </a:r>
            <a:r>
              <a:rPr lang="en-US" sz="3400" dirty="0" err="1"/>
              <a:t>champ</a:t>
            </a:r>
            <a:r>
              <a:rPr lang="en-US" sz="3400" dirty="0" err="1">
                <a:ea typeface="Arial" charset="0"/>
                <a:cs typeface="Arial" charset="0"/>
              </a:rPr>
              <a:t>ú</a:t>
            </a:r>
            <a:r>
              <a:rPr lang="en-US" sz="3400" dirty="0">
                <a:ea typeface="Arial" charset="0"/>
                <a:cs typeface="Arial" charset="0"/>
              </a:rPr>
              <a:t> y </a:t>
            </a:r>
            <a:r>
              <a:rPr lang="en-US" sz="3400" b="1" u="sng" dirty="0">
                <a:ea typeface="Arial" charset="0"/>
                <a:cs typeface="Arial" charset="0"/>
              </a:rPr>
              <a:t>las</a:t>
            </a:r>
            <a:r>
              <a:rPr lang="en-US" sz="3400" dirty="0">
                <a:ea typeface="Arial" charset="0"/>
                <a:cs typeface="Arial" charset="0"/>
              </a:rPr>
              <a:t> manos con </a:t>
            </a:r>
            <a:r>
              <a:rPr lang="en-US" sz="3400" dirty="0" err="1">
                <a:ea typeface="Arial" charset="0"/>
                <a:cs typeface="Arial" charset="0"/>
              </a:rPr>
              <a:t>jabón</a:t>
            </a:r>
            <a:r>
              <a:rPr lang="en-US" sz="3400" dirty="0">
                <a:ea typeface="Arial" charset="0"/>
                <a:cs typeface="Arial" charset="0"/>
              </a:rPr>
              <a:t>.  </a:t>
            </a:r>
          </a:p>
          <a:p>
            <a:pPr lvl="1"/>
            <a:endParaRPr lang="en-US" sz="3400" dirty="0">
              <a:ea typeface="Arial" charset="0"/>
              <a:cs typeface="Arial" charset="0"/>
            </a:endParaRPr>
          </a:p>
          <a:p>
            <a:pPr lvl="1"/>
            <a:r>
              <a:rPr lang="en-US" sz="3400" dirty="0">
                <a:ea typeface="Arial" charset="0"/>
                <a:cs typeface="Arial" charset="0"/>
              </a:rPr>
              <a:t>NOT</a:t>
            </a:r>
          </a:p>
          <a:p>
            <a:pPr lvl="1"/>
            <a:r>
              <a:rPr lang="en-US" sz="3400" dirty="0">
                <a:ea typeface="Arial" charset="0"/>
                <a:cs typeface="Arial" charset="0"/>
              </a:rPr>
              <a:t>Me </a:t>
            </a:r>
            <a:r>
              <a:rPr lang="en-US" sz="3400" dirty="0" err="1">
                <a:ea typeface="Arial" charset="0"/>
                <a:cs typeface="Arial" charset="0"/>
              </a:rPr>
              <a:t>lavo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b="1" u="sng" dirty="0">
                <a:ea typeface="Arial" charset="0"/>
                <a:cs typeface="Arial" charset="0"/>
              </a:rPr>
              <a:t>mi</a:t>
            </a:r>
            <a:r>
              <a:rPr lang="en-US" sz="3400" dirty="0">
                <a:ea typeface="Arial" charset="0"/>
                <a:cs typeface="Arial" charset="0"/>
              </a:rPr>
              <a:t> </a:t>
            </a:r>
            <a:r>
              <a:rPr lang="en-US" sz="3400" dirty="0" err="1">
                <a:ea typeface="Arial" charset="0"/>
                <a:cs typeface="Arial" charset="0"/>
              </a:rPr>
              <a:t>pelo</a:t>
            </a:r>
            <a:r>
              <a:rPr lang="en-US" sz="3400" dirty="0">
                <a:ea typeface="Arial" charset="0"/>
                <a:cs typeface="Arial" charset="0"/>
              </a:rPr>
              <a:t>.  This is never correct!</a:t>
            </a:r>
          </a:p>
          <a:p>
            <a:pPr lvl="1"/>
            <a:endParaRPr lang="en-US" dirty="0">
              <a:ea typeface="Arial" charset="0"/>
              <a:cs typeface="Arial" charset="0"/>
            </a:endParaRPr>
          </a:p>
          <a:p>
            <a:pPr lvl="1"/>
            <a:endParaRPr lang="en-US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Practica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90880" y="2159000"/>
            <a:ext cx="8229600" cy="4525963"/>
          </a:xfrm>
        </p:spPr>
        <p:txBody>
          <a:bodyPr/>
          <a:lstStyle/>
          <a:p>
            <a:r>
              <a:rPr lang="en-US" sz="3400" err="1"/>
              <a:t>Mis</a:t>
            </a:r>
            <a:r>
              <a:rPr lang="en-US" sz="3400"/>
              <a:t> padres ________ (</a:t>
            </a:r>
            <a:r>
              <a:rPr lang="en-US" sz="3400" err="1"/>
              <a:t>levantarse</a:t>
            </a:r>
            <a:r>
              <a:rPr lang="en-US" sz="3400"/>
              <a:t>) a </a:t>
            </a:r>
            <a:r>
              <a:rPr lang="en-US" sz="3400" err="1"/>
              <a:t>las</a:t>
            </a:r>
            <a:r>
              <a:rPr lang="en-US" sz="3400"/>
              <a:t> </a:t>
            </a:r>
            <a:r>
              <a:rPr lang="en-US" sz="3400" err="1"/>
              <a:t>cinco</a:t>
            </a:r>
            <a:r>
              <a:rPr lang="en-US" sz="3400"/>
              <a:t>.</a:t>
            </a:r>
          </a:p>
          <a:p>
            <a:endParaRPr lang="en-US" sz="3400"/>
          </a:p>
          <a:p>
            <a:r>
              <a:rPr lang="en-US" sz="3400"/>
              <a:t>1 – Which pronoun do we use? </a:t>
            </a:r>
          </a:p>
          <a:p>
            <a:pPr lvl="1"/>
            <a:r>
              <a:rPr lang="en-US" sz="3200"/>
              <a:t>(me, </a:t>
            </a:r>
            <a:r>
              <a:rPr lang="en-US" sz="3200" err="1"/>
              <a:t>te</a:t>
            </a:r>
            <a:r>
              <a:rPr lang="en-US" sz="3200"/>
              <a:t>, se, </a:t>
            </a:r>
            <a:r>
              <a:rPr lang="en-US" sz="3200" err="1"/>
              <a:t>nos</a:t>
            </a:r>
            <a:r>
              <a:rPr lang="en-US" sz="3200"/>
              <a:t>, </a:t>
            </a:r>
            <a:r>
              <a:rPr lang="en-US" sz="3200" err="1"/>
              <a:t>os</a:t>
            </a:r>
            <a:r>
              <a:rPr lang="en-US" sz="3200"/>
              <a:t>,  se)</a:t>
            </a:r>
          </a:p>
          <a:p>
            <a:r>
              <a:rPr lang="en-US" sz="3400"/>
              <a:t>2 – Conjugate the verb for “</a:t>
            </a:r>
            <a:r>
              <a:rPr lang="en-US" sz="3400" err="1"/>
              <a:t>Mis</a:t>
            </a:r>
            <a:r>
              <a:rPr lang="en-US" sz="3400"/>
              <a:t> padres”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71500"/>
            <a:ext cx="8686800" cy="5715000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Mi </a:t>
            </a:r>
            <a:r>
              <a:rPr lang="en-US" sz="3400" dirty="0" err="1"/>
              <a:t>hermana</a:t>
            </a:r>
            <a:r>
              <a:rPr lang="en-US" sz="3400" dirty="0"/>
              <a:t> y </a:t>
            </a:r>
            <a:r>
              <a:rPr lang="en-US" sz="3400" dirty="0" err="1"/>
              <a:t>yo</a:t>
            </a:r>
            <a:r>
              <a:rPr lang="en-US" sz="3400" dirty="0"/>
              <a:t> ______ (</a:t>
            </a:r>
            <a:r>
              <a:rPr lang="en-US" sz="3400" dirty="0" err="1"/>
              <a:t>ducharse</a:t>
            </a:r>
            <a:r>
              <a:rPr lang="en-US" sz="3400" dirty="0"/>
              <a:t>) a las </a:t>
            </a:r>
            <a:r>
              <a:rPr lang="en-US" sz="3400" dirty="0" err="1"/>
              <a:t>siete</a:t>
            </a:r>
            <a:r>
              <a:rPr lang="en-US" sz="3400" dirty="0"/>
              <a:t> y media.</a:t>
            </a:r>
          </a:p>
          <a:p>
            <a:pPr algn="ctr"/>
            <a:endParaRPr lang="en-US" sz="3400" dirty="0"/>
          </a:p>
          <a:p>
            <a:r>
              <a:rPr lang="en-US" sz="3400" dirty="0"/>
              <a:t>1. Which pronoun do we use? </a:t>
            </a:r>
          </a:p>
          <a:p>
            <a:pPr lvl="1"/>
            <a:r>
              <a:rPr lang="en-US" sz="3200" dirty="0"/>
              <a:t>(me, </a:t>
            </a:r>
            <a:r>
              <a:rPr lang="en-US" sz="3200" dirty="0" err="1"/>
              <a:t>te</a:t>
            </a:r>
            <a:r>
              <a:rPr lang="en-US" sz="3200" dirty="0"/>
              <a:t>, se, </a:t>
            </a:r>
            <a:r>
              <a:rPr lang="en-US" sz="3200" dirty="0" err="1"/>
              <a:t>nos</a:t>
            </a:r>
            <a:r>
              <a:rPr lang="en-US" sz="3200" dirty="0"/>
              <a:t>, se)</a:t>
            </a:r>
          </a:p>
          <a:p>
            <a:r>
              <a:rPr lang="en-US" sz="3400" dirty="0"/>
              <a:t>2. </a:t>
            </a:r>
            <a:r>
              <a:rPr lang="en-US" sz="3400"/>
              <a:t>How do we conjugate for “Mi </a:t>
            </a:r>
            <a:r>
              <a:rPr lang="en-US" sz="3400" dirty="0" err="1"/>
              <a:t>hermana</a:t>
            </a:r>
            <a:r>
              <a:rPr lang="en-US" sz="3400" dirty="0"/>
              <a:t> y </a:t>
            </a:r>
            <a:r>
              <a:rPr lang="en-US" sz="3400" dirty="0" err="1"/>
              <a:t>yo</a:t>
            </a:r>
            <a:r>
              <a:rPr lang="en-US" sz="3400" dirty="0"/>
              <a:t>”?</a:t>
            </a:r>
          </a:p>
          <a:p>
            <a:pPr algn="ctr"/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1AFB529-5C74-40AB-912A-F37DE14AEB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err="1">
                <a:latin typeface="Comic Sans MS" charset="0"/>
                <a:ea typeface="+mj-ea"/>
                <a:cs typeface="+mj-cs"/>
              </a:rPr>
              <a:t>Verbos</a:t>
            </a:r>
            <a:r>
              <a:rPr lang="en-US" sz="6000">
                <a:latin typeface="Comic Sans MS" charset="0"/>
                <a:ea typeface="+mj-ea"/>
                <a:cs typeface="+mj-cs"/>
              </a:rPr>
              <a:t> </a:t>
            </a:r>
            <a:r>
              <a:rPr lang="en-US" sz="6000" err="1">
                <a:solidFill>
                  <a:schemeClr val="accent2"/>
                </a:solidFill>
                <a:latin typeface="Comic Sans MS" charset="0"/>
                <a:ea typeface="+mj-ea"/>
                <a:cs typeface="+mj-cs"/>
              </a:rPr>
              <a:t>Reflexivos</a:t>
            </a:r>
            <a:endParaRPr lang="en-US" sz="600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483CC31-621C-4B50-B095-E11904950E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153400" cy="1752600"/>
          </a:xfrm>
        </p:spPr>
        <p:txBody>
          <a:bodyPr/>
          <a:lstStyle/>
          <a:p>
            <a:pPr marL="863600" indent="-863600" algn="l">
              <a:tabLst>
                <a:tab pos="458788" algn="dec"/>
              </a:tabLst>
              <a:defRPr/>
            </a:pPr>
            <a:r>
              <a:rPr lang="en-US" sz="3600">
                <a:ea typeface="+mn-ea"/>
                <a:cs typeface="+mn-cs"/>
              </a:rPr>
              <a:t>	</a:t>
            </a:r>
            <a:r>
              <a:rPr lang="en-US">
                <a:latin typeface="Comic Sans MS" charset="0"/>
                <a:ea typeface="+mn-ea"/>
                <a:cs typeface="+mn-cs"/>
              </a:rPr>
              <a:t>have two parts:  </a:t>
            </a:r>
          </a:p>
          <a:p>
            <a:pPr marL="863600" indent="-863600" algn="l">
              <a:tabLst>
                <a:tab pos="458788" algn="dec"/>
              </a:tabLst>
              <a:defRPr/>
            </a:pPr>
            <a:r>
              <a:rPr lang="en-US">
                <a:latin typeface="Comic Sans MS" charset="0"/>
                <a:ea typeface="+mn-ea"/>
                <a:cs typeface="+mn-cs"/>
              </a:rPr>
              <a:t>a </a:t>
            </a:r>
            <a:r>
              <a:rPr lang="en-US">
                <a:solidFill>
                  <a:schemeClr val="accent2"/>
                </a:solidFill>
                <a:latin typeface="Comic Sans MS" charset="0"/>
                <a:ea typeface="+mn-ea"/>
                <a:cs typeface="+mn-cs"/>
              </a:rPr>
              <a:t>reflexive pronoun</a:t>
            </a:r>
            <a:r>
              <a:rPr lang="en-US">
                <a:latin typeface="Comic Sans MS" charset="0"/>
                <a:ea typeface="+mn-ea"/>
                <a:cs typeface="+mn-cs"/>
              </a:rPr>
              <a:t> and  				</a:t>
            </a:r>
            <a:r>
              <a:rPr lang="en-US">
                <a:solidFill>
                  <a:srgbClr val="FF1340"/>
                </a:solidFill>
                <a:latin typeface="Comic Sans MS" charset="0"/>
                <a:ea typeface="+mn-ea"/>
                <a:cs typeface="+mn-cs"/>
              </a:rPr>
              <a:t>verb infinitive</a:t>
            </a:r>
            <a:r>
              <a:rPr lang="en-US">
                <a:latin typeface="Comic Sans MS" charset="0"/>
                <a:ea typeface="+mn-ea"/>
                <a:cs typeface="+mn-cs"/>
              </a:rPr>
              <a:t>	</a:t>
            </a:r>
          </a:p>
        </p:txBody>
      </p:sp>
      <p:sp>
        <p:nvSpPr>
          <p:cNvPr id="50191" name="Text Box 15">
            <a:extLst>
              <a:ext uri="{FF2B5EF4-FFF2-40B4-BE49-F238E27FC236}">
                <a16:creationId xmlns:a16="http://schemas.microsoft.com/office/drawing/2014/main" id="{AD8AD500-0173-40DF-8200-4B9C7060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4724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/>
              <a:t>lavarse</a:t>
            </a:r>
          </a:p>
        </p:txBody>
      </p:sp>
      <p:sp>
        <p:nvSpPr>
          <p:cNvPr id="50192" name="AutoShape 16">
            <a:extLst>
              <a:ext uri="{FF2B5EF4-FFF2-40B4-BE49-F238E27FC236}">
                <a16:creationId xmlns:a16="http://schemas.microsoft.com/office/drawing/2014/main" id="{F6153342-FA5A-47BC-BA41-E6D13E04E7BF}"/>
              </a:ext>
            </a:extLst>
          </p:cNvPr>
          <p:cNvSpPr>
            <a:spLocks/>
          </p:cNvSpPr>
          <p:nvPr/>
        </p:nvSpPr>
        <p:spPr bwMode="auto">
          <a:xfrm rot="-5400000">
            <a:off x="1314450" y="4095750"/>
            <a:ext cx="2133600" cy="14097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FF2D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202" name="AutoShape 26">
            <a:extLst>
              <a:ext uri="{FF2B5EF4-FFF2-40B4-BE49-F238E27FC236}">
                <a16:creationId xmlns:a16="http://schemas.microsoft.com/office/drawing/2014/main" id="{BF00DB05-EA93-411A-BCD0-C2D74B57568E}"/>
              </a:ext>
            </a:extLst>
          </p:cNvPr>
          <p:cNvSpPr>
            <a:spLocks/>
          </p:cNvSpPr>
          <p:nvPr/>
        </p:nvSpPr>
        <p:spPr bwMode="auto">
          <a:xfrm rot="-5400000">
            <a:off x="2971800" y="3962400"/>
            <a:ext cx="11430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4" name="Text Box 27">
            <a:extLst>
              <a:ext uri="{FF2B5EF4-FFF2-40B4-BE49-F238E27FC236}">
                <a16:creationId xmlns:a16="http://schemas.microsoft.com/office/drawing/2014/main" id="{52EED8E9-F7AD-4604-963A-6BBEF675F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204" name="Text Box 28">
            <a:extLst>
              <a:ext uri="{FF2B5EF4-FFF2-40B4-BE49-F238E27FC236}">
                <a16:creationId xmlns:a16="http://schemas.microsoft.com/office/drawing/2014/main" id="{C2944FC2-64F8-4F19-BFAF-6EC4AD376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1340"/>
                </a:solidFill>
              </a:rPr>
              <a:t>verb</a:t>
            </a:r>
          </a:p>
        </p:txBody>
      </p:sp>
      <p:sp>
        <p:nvSpPr>
          <p:cNvPr id="4106" name="Text Box 29">
            <a:extLst>
              <a:ext uri="{FF2B5EF4-FFF2-40B4-BE49-F238E27FC236}">
                <a16:creationId xmlns:a16="http://schemas.microsoft.com/office/drawing/2014/main" id="{DDD5CAFD-676B-49F7-B03B-47926AA1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206" name="Text Box 30">
            <a:extLst>
              <a:ext uri="{FF2B5EF4-FFF2-40B4-BE49-F238E27FC236}">
                <a16:creationId xmlns:a16="http://schemas.microsoft.com/office/drawing/2014/main" id="{B7862438-70A3-49F5-A1B3-E31F4C7B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9530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reflexive pronoun</a:t>
            </a:r>
          </a:p>
        </p:txBody>
      </p:sp>
      <p:pic>
        <p:nvPicPr>
          <p:cNvPr id="4108" name="Picture 31" descr="MPj04073210000[1]">
            <a:extLst>
              <a:ext uri="{FF2B5EF4-FFF2-40B4-BE49-F238E27FC236}">
                <a16:creationId xmlns:a16="http://schemas.microsoft.com/office/drawing/2014/main" id="{F3A92537-96F0-4744-BA2E-FCEEA1C3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2" y="1752600"/>
            <a:ext cx="2541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/>
      <p:bldP spid="50192" grpId="0" animBg="1"/>
      <p:bldP spid="50202" grpId="0" animBg="1"/>
      <p:bldP spid="50204" grpId="0"/>
      <p:bldP spid="502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3E92-6024-418A-8B77-0FCBA96B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31" y="440840"/>
            <a:ext cx="7543800" cy="1002369"/>
          </a:xfrm>
        </p:spPr>
        <p:txBody>
          <a:bodyPr/>
          <a:lstStyle/>
          <a:p>
            <a:r>
              <a:rPr lang="en-US"/>
              <a:t>Conjugate the verb: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4650-FB30-435F-9E70-366FE5AB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1" y="1845733"/>
            <a:ext cx="8471971" cy="4334729"/>
          </a:xfrm>
        </p:spPr>
        <p:txBody>
          <a:bodyPr>
            <a:normAutofit/>
          </a:bodyPr>
          <a:lstStyle/>
          <a:p>
            <a:r>
              <a:rPr lang="en-US" sz="3000" dirty="0"/>
              <a:t>1. Mi </a:t>
            </a:r>
            <a:r>
              <a:rPr lang="en-US" sz="3000" dirty="0" err="1"/>
              <a:t>hermana</a:t>
            </a:r>
            <a:r>
              <a:rPr lang="en-US" sz="3000" dirty="0"/>
              <a:t> ________________ (</a:t>
            </a:r>
            <a:r>
              <a:rPr lang="en-US" sz="3000" dirty="0" err="1"/>
              <a:t>acostarse</a:t>
            </a:r>
            <a:r>
              <a:rPr lang="en-US" sz="3000" dirty="0"/>
              <a:t> – o:ue) </a:t>
            </a:r>
            <a:r>
              <a:rPr lang="en-US" sz="3000" dirty="0" err="1"/>
              <a:t>temprano</a:t>
            </a:r>
            <a:r>
              <a:rPr lang="en-US" sz="3000" dirty="0"/>
              <a:t> </a:t>
            </a:r>
            <a:r>
              <a:rPr lang="en-US" sz="3000" dirty="0" err="1"/>
              <a:t>todos</a:t>
            </a:r>
            <a:r>
              <a:rPr lang="en-US" sz="3000" dirty="0"/>
              <a:t> los </a:t>
            </a:r>
            <a:r>
              <a:rPr lang="en-US" sz="3000" dirty="0" err="1"/>
              <a:t>dias</a:t>
            </a:r>
            <a:r>
              <a:rPr lang="en-US" sz="3000" dirty="0"/>
              <a:t>.</a:t>
            </a:r>
          </a:p>
          <a:p>
            <a:r>
              <a:rPr lang="en-US" sz="3000" dirty="0"/>
              <a:t>2. Mis padres y yo </a:t>
            </a:r>
            <a:r>
              <a:rPr lang="en-US" sz="3000" dirty="0" err="1"/>
              <a:t>siempre</a:t>
            </a:r>
            <a:r>
              <a:rPr lang="en-US" sz="3000" dirty="0"/>
              <a:t> _________________ (</a:t>
            </a:r>
            <a:r>
              <a:rPr lang="en-US" sz="3000" dirty="0" err="1"/>
              <a:t>cepillarse</a:t>
            </a:r>
            <a:r>
              <a:rPr lang="en-US" sz="3000" dirty="0"/>
              <a:t>) los </a:t>
            </a:r>
            <a:r>
              <a:rPr lang="en-US" sz="3000" dirty="0" err="1"/>
              <a:t>dientes</a:t>
            </a:r>
            <a:r>
              <a:rPr lang="en-US" sz="3000" dirty="0"/>
              <a:t>.</a:t>
            </a:r>
          </a:p>
          <a:p>
            <a:r>
              <a:rPr lang="en-US" sz="3000" dirty="0"/>
              <a:t>3. Primero, yo __________________ (</a:t>
            </a:r>
            <a:r>
              <a:rPr lang="en-US" sz="3000" dirty="0" err="1"/>
              <a:t>ducharse</a:t>
            </a:r>
            <a:r>
              <a:rPr lang="en-US" sz="3000" dirty="0"/>
              <a:t>). </a:t>
            </a:r>
          </a:p>
          <a:p>
            <a:r>
              <a:rPr lang="en-US" sz="3000" dirty="0"/>
              <a:t>4. </a:t>
            </a:r>
            <a:r>
              <a:rPr lang="en-US" sz="3000" dirty="0" err="1"/>
              <a:t>Usualmente</a:t>
            </a:r>
            <a:r>
              <a:rPr lang="en-US" sz="3000" dirty="0"/>
              <a:t>, mis </a:t>
            </a:r>
            <a:r>
              <a:rPr lang="en-US" sz="3000" dirty="0" err="1"/>
              <a:t>hermanos</a:t>
            </a:r>
            <a:r>
              <a:rPr lang="en-US" sz="3000" dirty="0"/>
              <a:t> _________________ (</a:t>
            </a:r>
            <a:r>
              <a:rPr lang="en-US" sz="3000" dirty="0" err="1"/>
              <a:t>bañarse</a:t>
            </a:r>
            <a:r>
              <a:rPr lang="en-US" sz="3000" dirty="0"/>
              <a:t>) por la </a:t>
            </a:r>
            <a:r>
              <a:rPr lang="en-US" sz="3000" dirty="0" err="1"/>
              <a:t>noche</a:t>
            </a:r>
            <a:r>
              <a:rPr lang="en-US" sz="3000" dirty="0"/>
              <a:t>.</a:t>
            </a:r>
          </a:p>
          <a:p>
            <a:r>
              <a:rPr lang="en-US" sz="3000" dirty="0"/>
              <a:t>5. Tú ______________ (</a:t>
            </a:r>
            <a:r>
              <a:rPr lang="en-US" sz="3000" dirty="0" err="1"/>
              <a:t>despertarse</a:t>
            </a:r>
            <a:r>
              <a:rPr lang="en-US" sz="3000" dirty="0"/>
              <a:t> – e:ie) </a:t>
            </a:r>
            <a:r>
              <a:rPr lang="en-US" sz="3000" dirty="0" err="1"/>
              <a:t>muy</a:t>
            </a:r>
            <a:r>
              <a:rPr lang="en-US" sz="3000" dirty="0"/>
              <a:t> </a:t>
            </a:r>
            <a:r>
              <a:rPr lang="en-US" sz="3000" dirty="0" err="1"/>
              <a:t>tarde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32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8634B39D-85A9-49DE-B9E1-A2297932E6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8153400" cy="1219200"/>
          </a:xfrm>
        </p:spPr>
        <p:txBody>
          <a:bodyPr/>
          <a:lstStyle/>
          <a:p>
            <a:pPr marL="863600" indent="-863600" algn="l">
              <a:tabLst>
                <a:tab pos="458788" algn="dec"/>
              </a:tabLst>
              <a:defRPr/>
            </a:pPr>
            <a:r>
              <a:rPr lang="en-US" sz="3600">
                <a:ea typeface="+mn-ea"/>
                <a:cs typeface="+mn-cs"/>
              </a:rPr>
              <a:t>	</a:t>
            </a:r>
            <a:r>
              <a:rPr lang="en-US">
                <a:latin typeface="Comic Sans MS" charset="0"/>
                <a:ea typeface="+mn-ea"/>
                <a:cs typeface="+mn-cs"/>
              </a:rPr>
              <a:t>We have several of these verbs in our new vocabulary</a:t>
            </a:r>
          </a:p>
        </p:txBody>
      </p:sp>
      <p:sp>
        <p:nvSpPr>
          <p:cNvPr id="5123" name="Text Box 7">
            <a:extLst>
              <a:ext uri="{FF2B5EF4-FFF2-40B4-BE49-F238E27FC236}">
                <a16:creationId xmlns:a16="http://schemas.microsoft.com/office/drawing/2014/main" id="{C59654A9-5AE6-4972-A2C5-6F512D01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0"/>
            <a:ext cx="679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17D9B03C-D55D-4B3C-83F2-69C5A0FEA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0"/>
            <a:ext cx="4724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/>
              <a:t>bañarse</a:t>
            </a: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AC556FE7-E70B-4DED-AE49-B28787D3C4A6}"/>
              </a:ext>
            </a:extLst>
          </p:cNvPr>
          <p:cNvSpPr>
            <a:spLocks/>
          </p:cNvSpPr>
          <p:nvPr/>
        </p:nvSpPr>
        <p:spPr bwMode="auto">
          <a:xfrm rot="-5400000">
            <a:off x="2133600" y="3429000"/>
            <a:ext cx="2057400" cy="16002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FF2D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4" name="AutoShape 10">
            <a:extLst>
              <a:ext uri="{FF2B5EF4-FFF2-40B4-BE49-F238E27FC236}">
                <a16:creationId xmlns:a16="http://schemas.microsoft.com/office/drawing/2014/main" id="{86AA87D4-4425-4FEC-8325-13D0620BE646}"/>
              </a:ext>
            </a:extLst>
          </p:cNvPr>
          <p:cNvSpPr>
            <a:spLocks/>
          </p:cNvSpPr>
          <p:nvPr/>
        </p:nvSpPr>
        <p:spPr bwMode="auto">
          <a:xfrm rot="-5400000">
            <a:off x="3962400" y="3505200"/>
            <a:ext cx="11430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7" name="Text Box 11">
            <a:extLst>
              <a:ext uri="{FF2B5EF4-FFF2-40B4-BE49-F238E27FC236}">
                <a16:creationId xmlns:a16="http://schemas.microsoft.com/office/drawing/2014/main" id="{C68A9EB3-4FEE-44DC-A211-14A579F5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F554C50F-54B8-4245-B0F4-FE64C9ED8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1340"/>
                </a:solidFill>
              </a:rPr>
              <a:t>verb</a:t>
            </a:r>
          </a:p>
        </p:txBody>
      </p:sp>
      <p:sp>
        <p:nvSpPr>
          <p:cNvPr id="5129" name="Text Box 13">
            <a:extLst>
              <a:ext uri="{FF2B5EF4-FFF2-40B4-BE49-F238E27FC236}">
                <a16:creationId xmlns:a16="http://schemas.microsoft.com/office/drawing/2014/main" id="{82E3A887-7D67-45EB-9F2B-67BEC599C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46B55A5A-6434-48AE-949A-C1DA1A42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958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reflexive pronoun</a:t>
            </a:r>
          </a:p>
        </p:txBody>
      </p:sp>
      <p:pic>
        <p:nvPicPr>
          <p:cNvPr id="5131" name="Picture 15" descr="MCj02299150000[1]">
            <a:extLst>
              <a:ext uri="{FF2B5EF4-FFF2-40B4-BE49-F238E27FC236}">
                <a16:creationId xmlns:a16="http://schemas.microsoft.com/office/drawing/2014/main" id="{E0F2017B-605A-4606-A8A1-C4E5CAC9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352800"/>
            <a:ext cx="23669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 animBg="1"/>
      <p:bldP spid="52234" grpId="0" animBg="1"/>
      <p:bldP spid="52236" grpId="0"/>
      <p:bldP spid="522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B22C5EE-9F55-49ED-9ECB-912D238BC6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8153400" cy="1219200"/>
          </a:xfrm>
        </p:spPr>
        <p:txBody>
          <a:bodyPr/>
          <a:lstStyle/>
          <a:p>
            <a:pPr marL="863600" indent="-863600" algn="l">
              <a:tabLst>
                <a:tab pos="458788" algn="dec"/>
              </a:tabLst>
              <a:defRPr/>
            </a:pPr>
            <a:r>
              <a:rPr lang="en-US" sz="3600">
                <a:ea typeface="+mn-ea"/>
                <a:cs typeface="+mn-cs"/>
              </a:rPr>
              <a:t>	</a:t>
            </a:r>
            <a:r>
              <a:rPr lang="en-US">
                <a:latin typeface="Comic Sans MS" charset="0"/>
                <a:ea typeface="+mn-ea"/>
                <a:cs typeface="+mn-cs"/>
              </a:rPr>
              <a:t>How about this one?</a:t>
            </a: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EC31AB92-BD44-4E19-AA10-D73945B4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0"/>
            <a:ext cx="679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F78E89A2-B759-4AF7-9B87-3D44D3D79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5410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/>
              <a:t>cepillarse</a:t>
            </a:r>
          </a:p>
        </p:txBody>
      </p:sp>
      <p:sp>
        <p:nvSpPr>
          <p:cNvPr id="53256" name="AutoShape 8">
            <a:extLst>
              <a:ext uri="{FF2B5EF4-FFF2-40B4-BE49-F238E27FC236}">
                <a16:creationId xmlns:a16="http://schemas.microsoft.com/office/drawing/2014/main" id="{938EBB93-A248-4625-87F0-2FDD3AB5DA80}"/>
              </a:ext>
            </a:extLst>
          </p:cNvPr>
          <p:cNvSpPr>
            <a:spLocks/>
          </p:cNvSpPr>
          <p:nvPr/>
        </p:nvSpPr>
        <p:spPr bwMode="auto">
          <a:xfrm rot="-5400000">
            <a:off x="1828800" y="3124200"/>
            <a:ext cx="2057400" cy="2209800"/>
          </a:xfrm>
          <a:prstGeom prst="leftBrace">
            <a:avLst>
              <a:gd name="adj1" fmla="val 8951"/>
              <a:gd name="adj2" fmla="val 50000"/>
            </a:avLst>
          </a:prstGeom>
          <a:noFill/>
          <a:ln w="38100">
            <a:solidFill>
              <a:srgbClr val="FF2D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7" name="AutoShape 9">
            <a:extLst>
              <a:ext uri="{FF2B5EF4-FFF2-40B4-BE49-F238E27FC236}">
                <a16:creationId xmlns:a16="http://schemas.microsoft.com/office/drawing/2014/main" id="{539E2C65-582F-4F6E-BA1C-F3D0A7511C32}"/>
              </a:ext>
            </a:extLst>
          </p:cNvPr>
          <p:cNvSpPr>
            <a:spLocks/>
          </p:cNvSpPr>
          <p:nvPr/>
        </p:nvSpPr>
        <p:spPr bwMode="auto">
          <a:xfrm rot="-5400000">
            <a:off x="3962400" y="3505200"/>
            <a:ext cx="11430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1" name="Text Box 10">
            <a:extLst>
              <a:ext uri="{FF2B5EF4-FFF2-40B4-BE49-F238E27FC236}">
                <a16:creationId xmlns:a16="http://schemas.microsoft.com/office/drawing/2014/main" id="{4E13ABF7-7151-4627-92D1-EFAB0EA9D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9" name="Text Box 11">
            <a:extLst>
              <a:ext uri="{FF2B5EF4-FFF2-40B4-BE49-F238E27FC236}">
                <a16:creationId xmlns:a16="http://schemas.microsoft.com/office/drawing/2014/main" id="{CEE80855-0EF3-44F9-BD1F-B75EF61C4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1340"/>
                </a:solidFill>
              </a:rPr>
              <a:t>verb</a:t>
            </a:r>
          </a:p>
        </p:txBody>
      </p:sp>
      <p:sp>
        <p:nvSpPr>
          <p:cNvPr id="6153" name="Text Box 12">
            <a:extLst>
              <a:ext uri="{FF2B5EF4-FFF2-40B4-BE49-F238E27FC236}">
                <a16:creationId xmlns:a16="http://schemas.microsoft.com/office/drawing/2014/main" id="{B7D88BEB-E13F-4D32-9736-13578AC6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61" name="Text Box 13">
            <a:extLst>
              <a:ext uri="{FF2B5EF4-FFF2-40B4-BE49-F238E27FC236}">
                <a16:creationId xmlns:a16="http://schemas.microsoft.com/office/drawing/2014/main" id="{AC461130-6857-4F7D-8CD7-51B86877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958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reflexive pronoun</a:t>
            </a:r>
          </a:p>
        </p:txBody>
      </p:sp>
      <p:pic>
        <p:nvPicPr>
          <p:cNvPr id="6155" name="Picture 15" descr="MCj02507330000[1]">
            <a:extLst>
              <a:ext uri="{FF2B5EF4-FFF2-40B4-BE49-F238E27FC236}">
                <a16:creationId xmlns:a16="http://schemas.microsoft.com/office/drawing/2014/main" id="{85DB870B-2D67-4566-97FB-055C18C1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914400"/>
            <a:ext cx="30400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 animBg="1"/>
      <p:bldP spid="53257" grpId="0" animBg="1"/>
      <p:bldP spid="53259" grpId="0"/>
      <p:bldP spid="532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3C53A1D-755E-49B2-8E51-0BBBAFDCDE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8153400" cy="1219200"/>
          </a:xfrm>
        </p:spPr>
        <p:txBody>
          <a:bodyPr/>
          <a:lstStyle/>
          <a:p>
            <a:pPr marL="863600" indent="-863600" algn="l">
              <a:tabLst>
                <a:tab pos="458788" algn="dec"/>
              </a:tabLst>
              <a:defRPr/>
            </a:pPr>
            <a:r>
              <a:rPr lang="en-US" sz="3600">
                <a:ea typeface="+mn-ea"/>
                <a:cs typeface="+mn-cs"/>
              </a:rPr>
              <a:t>	</a:t>
            </a:r>
            <a:r>
              <a:rPr lang="en-US">
                <a:latin typeface="Comic Sans MS" charset="0"/>
                <a:ea typeface="+mn-ea"/>
                <a:cs typeface="+mn-cs"/>
              </a:rPr>
              <a:t>And this one?</a:t>
            </a: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ED37D3E6-93DF-4338-AAB0-D366983D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0"/>
            <a:ext cx="679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4957B4CF-4D3D-4573-918C-E89944A83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0"/>
            <a:ext cx="5943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600"/>
              <a:t>maquillarse</a:t>
            </a:r>
          </a:p>
        </p:txBody>
      </p:sp>
      <p:sp>
        <p:nvSpPr>
          <p:cNvPr id="54280" name="AutoShape 8">
            <a:extLst>
              <a:ext uri="{FF2B5EF4-FFF2-40B4-BE49-F238E27FC236}">
                <a16:creationId xmlns:a16="http://schemas.microsoft.com/office/drawing/2014/main" id="{8986D48D-0B68-4E99-A73F-53E8097891AC}"/>
              </a:ext>
            </a:extLst>
          </p:cNvPr>
          <p:cNvSpPr>
            <a:spLocks/>
          </p:cNvSpPr>
          <p:nvPr/>
        </p:nvSpPr>
        <p:spPr bwMode="auto">
          <a:xfrm rot="-5400000">
            <a:off x="1638300" y="2781300"/>
            <a:ext cx="2057400" cy="2895600"/>
          </a:xfrm>
          <a:prstGeom prst="leftBrace">
            <a:avLst>
              <a:gd name="adj1" fmla="val 11728"/>
              <a:gd name="adj2" fmla="val 50000"/>
            </a:avLst>
          </a:prstGeom>
          <a:noFill/>
          <a:ln w="38100">
            <a:solidFill>
              <a:srgbClr val="FF2D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AutoShape 9">
            <a:extLst>
              <a:ext uri="{FF2B5EF4-FFF2-40B4-BE49-F238E27FC236}">
                <a16:creationId xmlns:a16="http://schemas.microsoft.com/office/drawing/2014/main" id="{19A1C76E-F3B1-4C2C-8984-2B643C96ADC0}"/>
              </a:ext>
            </a:extLst>
          </p:cNvPr>
          <p:cNvSpPr>
            <a:spLocks/>
          </p:cNvSpPr>
          <p:nvPr/>
        </p:nvSpPr>
        <p:spPr bwMode="auto">
          <a:xfrm rot="-5400000">
            <a:off x="4038600" y="3505200"/>
            <a:ext cx="12192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5" name="Text Box 10">
            <a:extLst>
              <a:ext uri="{FF2B5EF4-FFF2-40B4-BE49-F238E27FC236}">
                <a16:creationId xmlns:a16="http://schemas.microsoft.com/office/drawing/2014/main" id="{CC6C9D95-59A8-47D4-8C14-0B526EC6E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CDDD7D83-2DF4-4248-B3D3-28353E46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1340"/>
                </a:solidFill>
              </a:rPr>
              <a:t>verb</a:t>
            </a:r>
          </a:p>
        </p:txBody>
      </p:sp>
      <p:sp>
        <p:nvSpPr>
          <p:cNvPr id="7177" name="Text Box 12">
            <a:extLst>
              <a:ext uri="{FF2B5EF4-FFF2-40B4-BE49-F238E27FC236}">
                <a16:creationId xmlns:a16="http://schemas.microsoft.com/office/drawing/2014/main" id="{57D7E5A2-1F32-404B-85D6-22ADF501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34BA4B3F-47FA-461A-9FA2-D8AAE11F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958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reflexive pronoun</a:t>
            </a:r>
          </a:p>
        </p:txBody>
      </p:sp>
      <p:pic>
        <p:nvPicPr>
          <p:cNvPr id="7179" name="Picture 15" descr="MPj04096530000[1]">
            <a:extLst>
              <a:ext uri="{FF2B5EF4-FFF2-40B4-BE49-F238E27FC236}">
                <a16:creationId xmlns:a16="http://schemas.microsoft.com/office/drawing/2014/main" id="{3FCC2DA9-4A8D-4308-9B49-66E43C7F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0"/>
            <a:ext cx="36147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0" grpId="0" animBg="1"/>
      <p:bldP spid="54281" grpId="0" animBg="1"/>
      <p:bldP spid="54283" grpId="0"/>
      <p:bldP spid="542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¿</a:t>
            </a:r>
            <a:r>
              <a:rPr lang="en-US"/>
              <a:t>Es </a:t>
            </a:r>
            <a:r>
              <a:rPr lang="en-US" err="1"/>
              <a:t>reflexivo</a:t>
            </a:r>
            <a:r>
              <a:rPr lang="en-US"/>
              <a:t> o no?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/>
              <a:t>A - La </a:t>
            </a:r>
            <a:r>
              <a:rPr lang="en-US" sz="3400" err="1"/>
              <a:t>madre</a:t>
            </a:r>
            <a:r>
              <a:rPr lang="en-US" sz="3400"/>
              <a:t> </a:t>
            </a:r>
            <a:r>
              <a:rPr lang="en-US" sz="3400" u="sng">
                <a:solidFill>
                  <a:schemeClr val="accent2"/>
                </a:solidFill>
              </a:rPr>
              <a:t>lava</a:t>
            </a:r>
            <a:r>
              <a:rPr lang="en-US" sz="3400"/>
              <a:t> a </a:t>
            </a:r>
            <a:r>
              <a:rPr lang="en-US" sz="3400" err="1"/>
              <a:t>su</a:t>
            </a:r>
            <a:r>
              <a:rPr lang="en-US" sz="3400"/>
              <a:t> </a:t>
            </a:r>
            <a:r>
              <a:rPr lang="en-US" sz="3400" err="1"/>
              <a:t>hija</a:t>
            </a:r>
            <a:r>
              <a:rPr lang="en-US" sz="3400"/>
              <a:t>.</a:t>
            </a:r>
          </a:p>
          <a:p>
            <a:r>
              <a:rPr lang="en-US" sz="3400"/>
              <a:t>B - El hombre </a:t>
            </a:r>
            <a:r>
              <a:rPr lang="en-US" sz="3400" u="sng">
                <a:solidFill>
                  <a:srgbClr val="CC0000"/>
                </a:solidFill>
              </a:rPr>
              <a:t>se lava</a:t>
            </a:r>
            <a:r>
              <a:rPr lang="en-US" sz="3400"/>
              <a:t>.</a:t>
            </a:r>
          </a:p>
        </p:txBody>
      </p:sp>
      <p:pic>
        <p:nvPicPr>
          <p:cNvPr id="9220" name="Picture 4" descr="Banarse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05200"/>
            <a:ext cx="2695575" cy="2505075"/>
          </a:xfrm>
          <a:prstGeom prst="rect">
            <a:avLst/>
          </a:prstGeom>
          <a:noFill/>
        </p:spPr>
      </p:pic>
      <p:pic>
        <p:nvPicPr>
          <p:cNvPr id="9221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3528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¿</a:t>
            </a:r>
            <a:r>
              <a:rPr lang="en-US"/>
              <a:t>Es reflexivo o no?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/>
              <a:t>La </a:t>
            </a:r>
            <a:r>
              <a:rPr lang="en-US" sz="3000" err="1"/>
              <a:t>mujer</a:t>
            </a:r>
            <a:r>
              <a:rPr lang="en-US" sz="3000"/>
              <a:t> </a:t>
            </a:r>
            <a:r>
              <a:rPr lang="en-US" sz="3000">
                <a:solidFill>
                  <a:srgbClr val="CC0000"/>
                </a:solidFill>
              </a:rPr>
              <a:t>se </a:t>
            </a:r>
            <a:r>
              <a:rPr lang="en-US" sz="3000" err="1">
                <a:solidFill>
                  <a:srgbClr val="CC0000"/>
                </a:solidFill>
              </a:rPr>
              <a:t>cepilla</a:t>
            </a:r>
            <a:r>
              <a:rPr lang="en-US" sz="3000"/>
              <a:t> el </a:t>
            </a:r>
            <a:r>
              <a:rPr lang="en-US" sz="3000" err="1"/>
              <a:t>pelo</a:t>
            </a:r>
            <a:r>
              <a:rPr lang="en-US" sz="3000"/>
              <a:t>.</a:t>
            </a:r>
          </a:p>
          <a:p>
            <a:r>
              <a:rPr lang="en-US" sz="3000"/>
              <a:t>La </a:t>
            </a:r>
            <a:r>
              <a:rPr lang="en-US" sz="3000" err="1"/>
              <a:t>mujer</a:t>
            </a:r>
            <a:r>
              <a:rPr lang="en-US" sz="3000"/>
              <a:t> </a:t>
            </a:r>
            <a:r>
              <a:rPr lang="en-US" sz="3000" err="1">
                <a:solidFill>
                  <a:schemeClr val="accent2"/>
                </a:solidFill>
              </a:rPr>
              <a:t>cepilla</a:t>
            </a:r>
            <a:r>
              <a:rPr lang="en-US" sz="3000"/>
              <a:t> el </a:t>
            </a:r>
            <a:r>
              <a:rPr lang="en-US" sz="3000" err="1"/>
              <a:t>perro</a:t>
            </a:r>
            <a:r>
              <a:rPr lang="en-US" sz="3000"/>
              <a:t>.</a:t>
            </a:r>
          </a:p>
        </p:txBody>
      </p:sp>
      <p:pic>
        <p:nvPicPr>
          <p:cNvPr id="19461" name="Picture 5" descr="pelo-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5308" y="3116368"/>
            <a:ext cx="1905000" cy="2486025"/>
          </a:xfrm>
          <a:prstGeom prst="rect">
            <a:avLst/>
          </a:prstGeom>
          <a:noFill/>
        </p:spPr>
      </p:pic>
      <p:pic>
        <p:nvPicPr>
          <p:cNvPr id="19463" name="Picture 7" descr="25031034-main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352" y="3116368"/>
            <a:ext cx="4067175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charset="0"/>
                <a:cs typeface="Arial" charset="0"/>
              </a:rPr>
              <a:t>¿</a:t>
            </a:r>
            <a:r>
              <a:rPr lang="en-US"/>
              <a:t>Es </a:t>
            </a:r>
            <a:r>
              <a:rPr lang="en-US" err="1"/>
              <a:t>reflexivo</a:t>
            </a:r>
            <a:r>
              <a:rPr lang="en-US"/>
              <a:t> o no?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400"/>
              <a:t>A. El hombre </a:t>
            </a:r>
            <a:r>
              <a:rPr lang="en-US" sz="3400">
                <a:solidFill>
                  <a:srgbClr val="CC0000"/>
                </a:solidFill>
              </a:rPr>
              <a:t>se </a:t>
            </a:r>
            <a:r>
              <a:rPr lang="en-US" sz="3400" err="1">
                <a:solidFill>
                  <a:srgbClr val="CC0000"/>
                </a:solidFill>
              </a:rPr>
              <a:t>afeita</a:t>
            </a:r>
            <a:r>
              <a:rPr lang="en-US" sz="3400">
                <a:solidFill>
                  <a:srgbClr val="CC0000"/>
                </a:solidFill>
              </a:rPr>
              <a:t> </a:t>
            </a:r>
            <a:r>
              <a:rPr lang="en-US" sz="3400">
                <a:solidFill>
                  <a:schemeClr val="tx1"/>
                </a:solidFill>
              </a:rPr>
              <a:t>la </a:t>
            </a:r>
            <a:r>
              <a:rPr lang="en-US" sz="3400" err="1">
                <a:solidFill>
                  <a:schemeClr val="tx1"/>
                </a:solidFill>
              </a:rPr>
              <a:t>cara</a:t>
            </a:r>
            <a:r>
              <a:rPr lang="en-US" sz="3400"/>
              <a:t>.</a:t>
            </a:r>
          </a:p>
          <a:p>
            <a:r>
              <a:rPr lang="en-US" sz="3400"/>
              <a:t>B. El </a:t>
            </a:r>
            <a:r>
              <a:rPr lang="en-US" sz="3400" err="1"/>
              <a:t>peluquero</a:t>
            </a:r>
            <a:r>
              <a:rPr lang="en-US" sz="3400"/>
              <a:t> </a:t>
            </a:r>
            <a:r>
              <a:rPr lang="en-US" sz="3400" err="1">
                <a:solidFill>
                  <a:schemeClr val="accent2"/>
                </a:solidFill>
              </a:rPr>
              <a:t>afeita</a:t>
            </a:r>
            <a:r>
              <a:rPr lang="en-US" sz="3400"/>
              <a:t> el </a:t>
            </a:r>
            <a:r>
              <a:rPr lang="en-US" sz="3400" err="1"/>
              <a:t>pelo</a:t>
            </a:r>
            <a:r>
              <a:rPr lang="en-US" sz="3400"/>
              <a:t>.  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20485" name="Picture 5" descr="mensh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2381250" cy="3571875"/>
          </a:xfrm>
          <a:prstGeom prst="rect">
            <a:avLst/>
          </a:prstGeom>
          <a:noFill/>
        </p:spPr>
      </p:pic>
      <p:pic>
        <p:nvPicPr>
          <p:cNvPr id="20487" name="Picture 7" descr="hairart_wideweb__470x323,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29000"/>
            <a:ext cx="4476750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1"/>
            <a:ext cx="7772400" cy="949960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A. </a:t>
            </a:r>
            <a:r>
              <a:rPr lang="en-US" sz="4000" err="1"/>
              <a:t>lavarse</a:t>
            </a:r>
            <a:r>
              <a:rPr lang="en-US" sz="4000"/>
              <a:t>         B. </a:t>
            </a:r>
            <a:r>
              <a:rPr lang="en-US" sz="4000" err="1"/>
              <a:t>lavar</a:t>
            </a:r>
            <a:endParaRPr lang="en-US" sz="4000"/>
          </a:p>
        </p:txBody>
      </p:sp>
      <p:pic>
        <p:nvPicPr>
          <p:cNvPr id="2052" name="Picture 4" descr="Banarse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09800"/>
            <a:ext cx="4267200" cy="396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dd8ca5-5978-4cb9-92b4-7675e82103fc">
      <Terms xmlns="http://schemas.microsoft.com/office/infopath/2007/PartnerControls"/>
    </lcf76f155ced4ddcb4097134ff3c332f>
    <TaxCatchAll xmlns="48930964-4bf5-4ac7-aabc-3b671be476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D82FD6BE2334EB764975919625C31" ma:contentTypeVersion="18" ma:contentTypeDescription="Create a new document." ma:contentTypeScope="" ma:versionID="7c30be6609bce6b7b48262fb6c4b7746">
  <xsd:schema xmlns:xsd="http://www.w3.org/2001/XMLSchema" xmlns:xs="http://www.w3.org/2001/XMLSchema" xmlns:p="http://schemas.microsoft.com/office/2006/metadata/properties" xmlns:ns2="43dd8ca5-5978-4cb9-92b4-7675e82103fc" xmlns:ns3="48930964-4bf5-4ac7-aabc-3b671be476d0" targetNamespace="http://schemas.microsoft.com/office/2006/metadata/properties" ma:root="true" ma:fieldsID="5380a784261d747a2894d2d46c95dcf8" ns2:_="" ns3:_="">
    <xsd:import namespace="43dd8ca5-5978-4cb9-92b4-7675e82103fc"/>
    <xsd:import namespace="48930964-4bf5-4ac7-aabc-3b671be476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d8ca5-5978-4cb9-92b4-7675e8210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30964-4bf5-4ac7-aabc-3b671be476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1a74cf-78c0-4b0b-bf0c-26124ff27e2a}" ma:internalName="TaxCatchAll" ma:showField="CatchAllData" ma:web="48930964-4bf5-4ac7-aabc-3b671be476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9595F-00B4-4CB1-9152-0AF24DA27170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ca762066-1cb3-483f-8532-27e6e46aeb58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DA3696-F8B1-4B4E-ABCC-759CBC5CE6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17E15-0E57-4A4C-8568-F1AE38B6B0F7}"/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447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Times New Roman</vt:lpstr>
      <vt:lpstr>iRespondQuestionMaster</vt:lpstr>
      <vt:lpstr>iRespondGraphMaster</vt:lpstr>
      <vt:lpstr>Retrospect</vt:lpstr>
      <vt:lpstr>Los reflexivos</vt:lpstr>
      <vt:lpstr>Verbos Reflexivos</vt:lpstr>
      <vt:lpstr>PowerPoint Presentation</vt:lpstr>
      <vt:lpstr>PowerPoint Presentation</vt:lpstr>
      <vt:lpstr>PowerPoint Presentation</vt:lpstr>
      <vt:lpstr>¿Es reflexivo o no?</vt:lpstr>
      <vt:lpstr>¿Es reflexivo o no?</vt:lpstr>
      <vt:lpstr>¿Es reflexivo o no?</vt:lpstr>
      <vt:lpstr>A. lavarse         B. lavar</vt:lpstr>
      <vt:lpstr>A. cepillarse         B. cepillar</vt:lpstr>
      <vt:lpstr>A. afeitarse            B. afeitar</vt:lpstr>
      <vt:lpstr>A. lavarse                B. lavar</vt:lpstr>
      <vt:lpstr>A. ducharse               B. duchar</vt:lpstr>
      <vt:lpstr>A. maquillarse       B. Maquillar</vt:lpstr>
      <vt:lpstr>PowerPoint Presentation</vt:lpstr>
      <vt:lpstr>secarse (to dry off)</vt:lpstr>
      <vt:lpstr>Los reflexivos</vt:lpstr>
      <vt:lpstr>Practica</vt:lpstr>
      <vt:lpstr>PowerPoint Presentation</vt:lpstr>
      <vt:lpstr>Conjugate the verb: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2A</dc:title>
  <dc:creator>Aaren Erwin</dc:creator>
  <cp:lastModifiedBy>Aaren Erwin</cp:lastModifiedBy>
  <cp:revision>4</cp:revision>
  <cp:lastPrinted>2019-09-12T13:20:55Z</cp:lastPrinted>
  <dcterms:created xsi:type="dcterms:W3CDTF">2010-10-05T02:14:32Z</dcterms:created>
  <dcterms:modified xsi:type="dcterms:W3CDTF">2021-04-13T12:06:07Z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  <property fmtid="{D5CDD505-2E9C-101B-9397-08002B2CF9AE}" pid="6" name="ContentTypeId">
    <vt:lpwstr>0x01010077FD82FD6BE2334EB764975919625C31</vt:lpwstr>
  </property>
</Properties>
</file>